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1" r:id="rId1"/>
  </p:sldMasterIdLst>
  <p:notesMasterIdLst>
    <p:notesMasterId r:id="rId10"/>
  </p:notesMasterIdLst>
  <p:sldIdLst>
    <p:sldId id="275" r:id="rId2"/>
    <p:sldId id="257" r:id="rId3"/>
    <p:sldId id="277" r:id="rId4"/>
    <p:sldId id="258" r:id="rId5"/>
    <p:sldId id="278" r:id="rId6"/>
    <p:sldId id="279" r:id="rId7"/>
    <p:sldId id="280" r:id="rId8"/>
    <p:sldId id="282" r:id="rId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566"/>
    <a:srgbClr val="FF2600"/>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908"/>
    <p:restoredTop sz="87243"/>
  </p:normalViewPr>
  <p:slideViewPr>
    <p:cSldViewPr snapToGrid="0">
      <p:cViewPr>
        <p:scale>
          <a:sx n="122" d="100"/>
          <a:sy n="122" d="100"/>
        </p:scale>
        <p:origin x="1352" y="5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15T04:15:57.378"/>
    </inkml:context>
    <inkml:brush xml:id="br0">
      <inkml:brushProperty name="width" value="0.4" units="cm"/>
      <inkml:brushProperty name="height" value="0.8" units="cm"/>
      <inkml:brushProperty name="color" value="#FF8517"/>
      <inkml:brushProperty name="tip" value="rectangle"/>
      <inkml:brushProperty name="rasterOp" value="maskPen"/>
    </inkml:brush>
  </inkml:definitions>
  <inkml:trace contextRef="#ctx0" brushRef="#br0">1 0 16383,'60'40'0,"1"-10"0,-37-9 0,14-6 0,-4 4 0,5 1 0,-5-1 0,-2-1 0,1 1 0,-10-5 0,9 3 0,-10-3 0,5 0 0,-5-1 0,4 0 0,-4-4 0,12 8 0,-9-4 0,8 1 0,-16-3 0,12 2 0,-8-1 0,7 0 0,-4-1 0,0-7 0,3 3 0,2-6 0,1 7 0,-5-7 0,1 3 0,8 0 0,2-3 0,4 7 0,-2-7 0,-4 3 0,5-4 0,6 0 0,-5 0 0,12 0 0,-12 0 0,6 0 0,-7 0 0,0 0 0,1 0 0,-7 0 0,5 0 0,-10 0 0,5 4 0,-1-3 0,-3 3 0,3-4 0,0 0 0,-3 0 0,3 4 0,-5-3 0,0 3 0,0-4 0,0 0 0,0 0 0,0 4 0,0-3 0,7 3 0,-10-4 0,5 0 0,-2 0 0,-5 4 0,8-3 0,-3 2 0,1-3 0,-4 0 0,6 0 0,-5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15T04:15:59.290"/>
    </inkml:context>
    <inkml:brush xml:id="br0">
      <inkml:brushProperty name="width" value="0.4" units="cm"/>
      <inkml:brushProperty name="height" value="0.8" units="cm"/>
      <inkml:brushProperty name="color" value="#FF8517"/>
      <inkml:brushProperty name="tip" value="rectangle"/>
      <inkml:brushProperty name="rasterOp" value="maskPen"/>
    </inkml:brush>
  </inkml:definitions>
  <inkml:trace contextRef="#ctx0" brushRef="#br0">0 0 16383,'0'0'0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15T04:16:06.555"/>
    </inkml:context>
    <inkml:brush xml:id="br0">
      <inkml:brushProperty name="width" value="0.4" units="cm"/>
      <inkml:brushProperty name="height" value="0.8" units="cm"/>
      <inkml:brushProperty name="color" value="#FF8517"/>
      <inkml:brushProperty name="tip" value="rectangle"/>
      <inkml:brushProperty name="rasterOp" value="maskPen"/>
    </inkml:brush>
  </inkml:definitions>
  <inkml:trace contextRef="#ctx0" brushRef="#br0">0 0 16383,'0'0'0</inkml:trace>
</inkml:ink>
</file>

<file path=ppt/media/image1.tiff>
</file>

<file path=ppt/media/image2.gif>
</file>

<file path=ppt/media/image3.pn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None/>
              <a:tabLst/>
              <a:defRPr/>
            </a:pPr>
            <a:endParaRPr lang="en-GB" sz="1100" b="0" i="0" u="none" strike="noStrike" kern="1200" cap="none" dirty="0">
              <a:solidFill>
                <a:schemeClr val="tx1"/>
              </a:solidFill>
              <a:effectLst/>
              <a:latin typeface="Helvetica" pitchFamily="2" charset="0"/>
              <a:ea typeface="Arial"/>
              <a:cs typeface="Arial"/>
              <a:sym typeface="Arial"/>
            </a:endParaRPr>
          </a:p>
        </p:txBody>
      </p:sp>
    </p:spTree>
    <p:extLst>
      <p:ext uri="{BB962C8B-B14F-4D97-AF65-F5344CB8AC3E}">
        <p14:creationId xmlns:p14="http://schemas.microsoft.com/office/powerpoint/2010/main" val="663803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just">
              <a:buNone/>
            </a:pPr>
            <a:endParaRPr lang="en-US" dirty="0">
              <a:solidFill>
                <a:schemeClr val="tx1"/>
              </a:solidFill>
              <a:latin typeface="Helvetica" pitchFamily="2" charset="0"/>
            </a:endParaRPr>
          </a:p>
        </p:txBody>
      </p:sp>
      <p:sp>
        <p:nvSpPr>
          <p:cNvPr id="4" name="Slide Number Placeholder 3"/>
          <p:cNvSpPr>
            <a:spLocks noGrp="1"/>
          </p:cNvSpPr>
          <p:nvPr>
            <p:ph type="sldNum" sz="quarter" idx="5"/>
          </p:nvPr>
        </p:nvSpPr>
        <p:spPr/>
        <p:txBody>
          <a:bodyPr/>
          <a:lstStyle/>
          <a:p>
            <a:fld id="{9832CFB5-748D-7549-9BA4-EB8756F7ADE9}" type="slidenum">
              <a:rPr lang="en-US" smtClean="0"/>
              <a:t>2</a:t>
            </a:fld>
            <a:endParaRPr lang="en-US"/>
          </a:p>
        </p:txBody>
      </p:sp>
    </p:spTree>
    <p:extLst>
      <p:ext uri="{BB962C8B-B14F-4D97-AF65-F5344CB8AC3E}">
        <p14:creationId xmlns:p14="http://schemas.microsoft.com/office/powerpoint/2010/main" val="1501149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just">
              <a:buNone/>
            </a:pPr>
            <a:endParaRPr lang="en-US" dirty="0">
              <a:solidFill>
                <a:schemeClr val="tx1"/>
              </a:solidFill>
              <a:latin typeface="Helvetica" pitchFamily="2" charset="0"/>
            </a:endParaRPr>
          </a:p>
        </p:txBody>
      </p:sp>
      <p:sp>
        <p:nvSpPr>
          <p:cNvPr id="4" name="Slide Number Placeholder 3"/>
          <p:cNvSpPr>
            <a:spLocks noGrp="1"/>
          </p:cNvSpPr>
          <p:nvPr>
            <p:ph type="sldNum" sz="quarter" idx="5"/>
          </p:nvPr>
        </p:nvSpPr>
        <p:spPr/>
        <p:txBody>
          <a:bodyPr/>
          <a:lstStyle/>
          <a:p>
            <a:fld id="{9832CFB5-748D-7549-9BA4-EB8756F7ADE9}" type="slidenum">
              <a:rPr lang="en-US" smtClean="0"/>
              <a:t>3</a:t>
            </a:fld>
            <a:endParaRPr lang="en-US"/>
          </a:p>
        </p:txBody>
      </p:sp>
    </p:spTree>
    <p:extLst>
      <p:ext uri="{BB962C8B-B14F-4D97-AF65-F5344CB8AC3E}">
        <p14:creationId xmlns:p14="http://schemas.microsoft.com/office/powerpoint/2010/main" val="4137116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endParaRPr lang="en-GB" sz="1100" b="0" i="0" u="none" strike="noStrike" cap="none" dirty="0">
              <a:solidFill>
                <a:srgbClr val="000000"/>
              </a:solidFill>
              <a:effectLst/>
              <a:latin typeface="Arial"/>
              <a:ea typeface="Arial"/>
              <a:cs typeface="Arial"/>
              <a:sym typeface="Arial"/>
            </a:endParaRPr>
          </a:p>
        </p:txBody>
      </p:sp>
      <p:sp>
        <p:nvSpPr>
          <p:cNvPr id="4" name="Slide Number Placeholder 3"/>
          <p:cNvSpPr>
            <a:spLocks noGrp="1"/>
          </p:cNvSpPr>
          <p:nvPr>
            <p:ph type="sldNum" sz="quarter" idx="5"/>
          </p:nvPr>
        </p:nvSpPr>
        <p:spPr/>
        <p:txBody>
          <a:bodyPr/>
          <a:lstStyle/>
          <a:p>
            <a:fld id="{9832CFB5-748D-7549-9BA4-EB8756F7ADE9}" type="slidenum">
              <a:rPr lang="en-US" smtClean="0"/>
              <a:t>4</a:t>
            </a:fld>
            <a:endParaRPr lang="en-US"/>
          </a:p>
        </p:txBody>
      </p:sp>
    </p:spTree>
    <p:extLst>
      <p:ext uri="{BB962C8B-B14F-4D97-AF65-F5344CB8AC3E}">
        <p14:creationId xmlns:p14="http://schemas.microsoft.com/office/powerpoint/2010/main" val="42571511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just">
              <a:buNone/>
            </a:pPr>
            <a:endParaRPr lang="en-US" dirty="0">
              <a:latin typeface="Helvetica" pitchFamily="2" charset="0"/>
            </a:endParaRPr>
          </a:p>
        </p:txBody>
      </p:sp>
      <p:sp>
        <p:nvSpPr>
          <p:cNvPr id="4" name="Slide Number Placeholder 3"/>
          <p:cNvSpPr>
            <a:spLocks noGrp="1"/>
          </p:cNvSpPr>
          <p:nvPr>
            <p:ph type="sldNum" sz="quarter" idx="5"/>
          </p:nvPr>
        </p:nvSpPr>
        <p:spPr/>
        <p:txBody>
          <a:bodyPr/>
          <a:lstStyle/>
          <a:p>
            <a:fld id="{9832CFB5-748D-7549-9BA4-EB8756F7ADE9}" type="slidenum">
              <a:rPr lang="en-US" smtClean="0"/>
              <a:t>5</a:t>
            </a:fld>
            <a:endParaRPr lang="en-US"/>
          </a:p>
        </p:txBody>
      </p:sp>
    </p:spTree>
    <p:extLst>
      <p:ext uri="{BB962C8B-B14F-4D97-AF65-F5344CB8AC3E}">
        <p14:creationId xmlns:p14="http://schemas.microsoft.com/office/powerpoint/2010/main" val="3667532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just">
              <a:buNone/>
            </a:pPr>
            <a:endParaRPr lang="en-US" sz="1200" dirty="0">
              <a:solidFill>
                <a:schemeClr val="tx1"/>
              </a:solidFill>
              <a:latin typeface="Helvetica" pitchFamily="2" charset="0"/>
            </a:endParaRPr>
          </a:p>
        </p:txBody>
      </p:sp>
      <p:sp>
        <p:nvSpPr>
          <p:cNvPr id="4" name="Slide Number Placeholder 3"/>
          <p:cNvSpPr>
            <a:spLocks noGrp="1"/>
          </p:cNvSpPr>
          <p:nvPr>
            <p:ph type="sldNum" sz="quarter" idx="5"/>
          </p:nvPr>
        </p:nvSpPr>
        <p:spPr/>
        <p:txBody>
          <a:bodyPr/>
          <a:lstStyle/>
          <a:p>
            <a:fld id="{9832CFB5-748D-7549-9BA4-EB8756F7ADE9}" type="slidenum">
              <a:rPr lang="en-US" smtClean="0"/>
              <a:t>6</a:t>
            </a:fld>
            <a:endParaRPr lang="en-US"/>
          </a:p>
        </p:txBody>
      </p:sp>
    </p:spTree>
    <p:extLst>
      <p:ext uri="{BB962C8B-B14F-4D97-AF65-F5344CB8AC3E}">
        <p14:creationId xmlns:p14="http://schemas.microsoft.com/office/powerpoint/2010/main" val="34984153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dirty="0">
              <a:solidFill>
                <a:schemeClr val="tx1"/>
              </a:solidFill>
              <a:latin typeface="Helvetica" pitchFamily="2" charset="0"/>
              <a:cs typeface="Calibri" panose="020F0502020204030204" pitchFamily="34" charset="0"/>
            </a:endParaRPr>
          </a:p>
        </p:txBody>
      </p:sp>
      <p:sp>
        <p:nvSpPr>
          <p:cNvPr id="4" name="Slide Number Placeholder 3"/>
          <p:cNvSpPr>
            <a:spLocks noGrp="1"/>
          </p:cNvSpPr>
          <p:nvPr>
            <p:ph type="sldNum" sz="quarter" idx="5"/>
          </p:nvPr>
        </p:nvSpPr>
        <p:spPr/>
        <p:txBody>
          <a:bodyPr/>
          <a:lstStyle/>
          <a:p>
            <a:fld id="{9832CFB5-748D-7549-9BA4-EB8756F7ADE9}" type="slidenum">
              <a:rPr lang="en-US" smtClean="0"/>
              <a:t>7</a:t>
            </a:fld>
            <a:endParaRPr lang="en-US"/>
          </a:p>
        </p:txBody>
      </p:sp>
    </p:spTree>
    <p:extLst>
      <p:ext uri="{BB962C8B-B14F-4D97-AF65-F5344CB8AC3E}">
        <p14:creationId xmlns:p14="http://schemas.microsoft.com/office/powerpoint/2010/main" val="38681074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9020f9b55e_2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g9020f9b55e_2_1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065739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9" name="Google Shape;69;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0"/>
        <p:cNvGrpSpPr/>
        <p:nvPr/>
      </p:nvGrpSpPr>
      <p:grpSpPr>
        <a:xfrm>
          <a:off x="0" y="0"/>
          <a:ext cx="0" cy="0"/>
          <a:chOff x="0" y="0"/>
          <a:chExt cx="0" cy="0"/>
        </a:xfrm>
      </p:grpSpPr>
      <p:sp>
        <p:nvSpPr>
          <p:cNvPr id="71" name="Google Shape;71;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3" name="Google Shape;73;p1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4" name="Google Shape;74;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5"/>
        <p:cNvGrpSpPr/>
        <p:nvPr/>
      </p:nvGrpSpPr>
      <p:grpSpPr>
        <a:xfrm>
          <a:off x="0" y="0"/>
          <a:ext cx="0" cy="0"/>
          <a:chOff x="0" y="0"/>
          <a:chExt cx="0" cy="0"/>
        </a:xfrm>
      </p:grpSpPr>
      <p:sp>
        <p:nvSpPr>
          <p:cNvPr id="76" name="Google Shape;76;p2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7" name="Google Shape;77;p2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8" name="Google Shape;78;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9"/>
        <p:cNvGrpSpPr/>
        <p:nvPr/>
      </p:nvGrpSpPr>
      <p:grpSpPr>
        <a:xfrm>
          <a:off x="0" y="0"/>
          <a:ext cx="0" cy="0"/>
          <a:chOff x="0" y="0"/>
          <a:chExt cx="0" cy="0"/>
        </a:xfrm>
      </p:grpSpPr>
      <p:sp>
        <p:nvSpPr>
          <p:cNvPr id="80" name="Google Shape;80;p2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81" name="Google Shape;81;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2"/>
        <p:cNvGrpSpPr/>
        <p:nvPr/>
      </p:nvGrpSpPr>
      <p:grpSpPr>
        <a:xfrm>
          <a:off x="0" y="0"/>
          <a:ext cx="0" cy="0"/>
          <a:chOff x="0" y="0"/>
          <a:chExt cx="0" cy="0"/>
        </a:xfrm>
      </p:grpSpPr>
      <p:sp>
        <p:nvSpPr>
          <p:cNvPr id="83" name="Google Shape;83;p2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2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5" name="Google Shape;85;p2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6" name="Google Shape;86;p2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87" name="Google Shape;87;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8"/>
        <p:cNvGrpSpPr/>
        <p:nvPr/>
      </p:nvGrpSpPr>
      <p:grpSpPr>
        <a:xfrm>
          <a:off x="0" y="0"/>
          <a:ext cx="0" cy="0"/>
          <a:chOff x="0" y="0"/>
          <a:chExt cx="0" cy="0"/>
        </a:xfrm>
      </p:grpSpPr>
      <p:sp>
        <p:nvSpPr>
          <p:cNvPr id="89" name="Google Shape;89;p2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90" name="Google Shape;90;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1"/>
        <p:cNvGrpSpPr/>
        <p:nvPr/>
      </p:nvGrpSpPr>
      <p:grpSpPr>
        <a:xfrm>
          <a:off x="0" y="0"/>
          <a:ext cx="0" cy="0"/>
          <a:chOff x="0" y="0"/>
          <a:chExt cx="0" cy="0"/>
        </a:xfrm>
      </p:grpSpPr>
      <p:sp>
        <p:nvSpPr>
          <p:cNvPr id="92" name="Google Shape;92;p24"/>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3" name="Google Shape;93;p2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8F1F6-636C-0441-B4A7-D29E33700AF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26A1BEF-D525-9449-B49F-D4097EBA12D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F3A7237-B664-0946-B8B1-1F38519AC860}"/>
              </a:ext>
            </a:extLst>
          </p:cNvPr>
          <p:cNvSpPr>
            <a:spLocks noGrp="1"/>
          </p:cNvSpPr>
          <p:nvPr>
            <p:ph type="dt" sz="half" idx="10"/>
          </p:nvPr>
        </p:nvSpPr>
        <p:spPr/>
        <p:txBody>
          <a:bodyPr/>
          <a:lstStyle/>
          <a:p>
            <a:fld id="{89886DFA-7CC5-E949-A194-C7AE387DE10F}" type="datetimeFigureOut">
              <a:rPr lang="en-US" smtClean="0"/>
              <a:t>8/8/21</a:t>
            </a:fld>
            <a:endParaRPr lang="en-US"/>
          </a:p>
        </p:txBody>
      </p:sp>
      <p:sp>
        <p:nvSpPr>
          <p:cNvPr id="5" name="Footer Placeholder 4">
            <a:extLst>
              <a:ext uri="{FF2B5EF4-FFF2-40B4-BE49-F238E27FC236}">
                <a16:creationId xmlns:a16="http://schemas.microsoft.com/office/drawing/2014/main" id="{111CDB6D-26FA-7A45-B8BB-F6FF52735C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06169C-8BD7-F545-9904-8263DD5D6B84}"/>
              </a:ext>
            </a:extLst>
          </p:cNvPr>
          <p:cNvSpPr>
            <a:spLocks noGrp="1"/>
          </p:cNvSpPr>
          <p:nvPr>
            <p:ph type="sldNum" sz="quarter" idx="12"/>
          </p:nvPr>
        </p:nvSpPr>
        <p:spPr/>
        <p:txBody>
          <a:bodyPr/>
          <a:lstStyle/>
          <a:p>
            <a:fld id="{36A61642-876F-B04A-9777-FBC8C0B0917C}" type="slidenum">
              <a:rPr lang="en-US" smtClean="0"/>
              <a:t>‹#›</a:t>
            </a:fld>
            <a:endParaRPr lang="en-US"/>
          </a:p>
        </p:txBody>
      </p:sp>
    </p:spTree>
    <p:extLst>
      <p:ext uri="{BB962C8B-B14F-4D97-AF65-F5344CB8AC3E}">
        <p14:creationId xmlns:p14="http://schemas.microsoft.com/office/powerpoint/2010/main" val="12784088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3" r:id="rId2"/>
    <p:sldLayoutId id="2147483664" r:id="rId3"/>
    <p:sldLayoutId id="2147483665" r:id="rId4"/>
    <p:sldLayoutId id="2147483666" r:id="rId5"/>
    <p:sldLayoutId id="2147483667" r:id="rId6"/>
    <p:sldLayoutId id="2147483668" r:id="rId7"/>
    <p:sldLayoutId id="2147483669" r:id="rId8"/>
    <p:sldLayoutId id="2147483672"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geo-context.github.io/"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en.wikipedia.org/wiki/File:Map_plate_tectonics_world.gif" TargetMode="External"/><Relationship Id="rId7" Type="http://schemas.openxmlformats.org/officeDocument/2006/relationships/customXml" Target="../ink/ink2.xml"/><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3.png"/><Relationship Id="rId5" Type="http://schemas.openxmlformats.org/officeDocument/2006/relationships/customXml" Target="../ink/ink1.xml"/><Relationship Id="rId4" Type="http://schemas.openxmlformats.org/officeDocument/2006/relationships/image" Target="../media/image2.gif"/><Relationship Id="rId9" Type="http://schemas.openxmlformats.org/officeDocument/2006/relationships/customXml" Target="../ink/ink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hyperlink" Target="https://commons.wikimedia.org/wiki/File:Fuego_Eruption.jpg" TargetMode="External"/><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hyperlink" Target="https://commons.wikimedia.org/wiki/File:Montserrat_relief_location_map.sv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hyperlink" Target="https://commons.wikimedia.org/wiki/File:NewZealand.A2002296.2220.250m_North_Island_crop.jpg"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commons.wikimedia.org/wiki/File:Dr_Karl_Sapper.png" TargetMode="External"/><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hyperlink" Target="https://doi.org/10.1016/j.polgeo.2021.102347" TargetMode="External"/><Relationship Id="rId13" Type="http://schemas.openxmlformats.org/officeDocument/2006/relationships/hyperlink" Target="https://en.wikipedia.org/wiki/Mount_Taranaki" TargetMode="External"/><Relationship Id="rId18" Type="http://schemas.openxmlformats.org/officeDocument/2006/relationships/hyperlink" Target="http://dx.doi.org/10.7203/metode.10.13560" TargetMode="External"/><Relationship Id="rId3" Type="http://schemas.openxmlformats.org/officeDocument/2006/relationships/hyperlink" Target="https://www.boell.de/en/2017/05/30/ocean-governance-who-owns-ocean" TargetMode="External"/><Relationship Id="rId7" Type="http://schemas.openxmlformats.org/officeDocument/2006/relationships/hyperlink" Target="https://doi.org/10.1007/s00445-016-1010-y" TargetMode="External"/><Relationship Id="rId12" Type="http://schemas.openxmlformats.org/officeDocument/2006/relationships/hyperlink" Target="https://en.wikipedia.org/wiki/Putauaki" TargetMode="External"/><Relationship Id="rId17" Type="http://schemas.openxmlformats.org/officeDocument/2006/relationships/hyperlink" Target="https://doi.org/10.1017/S0010417520000092" TargetMode="External"/><Relationship Id="rId2" Type="http://schemas.openxmlformats.org/officeDocument/2006/relationships/notesSlide" Target="../notesSlides/notesSlide8.xml"/><Relationship Id="rId16" Type="http://schemas.openxmlformats.org/officeDocument/2006/relationships/hyperlink" Target="https://doi.org/10.1029/JC087iC02p01231" TargetMode="External"/><Relationship Id="rId1" Type="http://schemas.openxmlformats.org/officeDocument/2006/relationships/slideLayout" Target="../slideLayouts/slideLayout1.xml"/><Relationship Id="rId6" Type="http://schemas.openxmlformats.org/officeDocument/2006/relationships/hyperlink" Target="https://doi.org/10.1016/j.jvolgeores.2008.01.033" TargetMode="External"/><Relationship Id="rId11" Type="http://schemas.openxmlformats.org/officeDocument/2006/relationships/hyperlink" Target="https://gazetteer.linz.govt.nz/place/6961" TargetMode="External"/><Relationship Id="rId5" Type="http://schemas.openxmlformats.org/officeDocument/2006/relationships/hyperlink" Target="https://doi.org/10.1016/j.quaint.2014.09.050" TargetMode="External"/><Relationship Id="rId15" Type="http://schemas.openxmlformats.org/officeDocument/2006/relationships/hyperlink" Target="https://doi.org/10.1144/SP442.35" TargetMode="External"/><Relationship Id="rId10" Type="http://schemas.openxmlformats.org/officeDocument/2006/relationships/hyperlink" Target="https://www.nzgeo.com/stories/the-obsidian-island/" TargetMode="External"/><Relationship Id="rId4" Type="http://schemas.openxmlformats.org/officeDocument/2006/relationships/hyperlink" Target="https://doi.org/10.1038/s43017-020-0044-z" TargetMode="External"/><Relationship Id="rId9" Type="http://schemas.openxmlformats.org/officeDocument/2006/relationships/hyperlink" Target="https://doi.org/10.1144/gsl.%20mem.2002.021.01.04" TargetMode="External"/><Relationship Id="rId14" Type="http://schemas.openxmlformats.org/officeDocument/2006/relationships/hyperlink" Target="https://www.discovermagazine.com/planet-earth/lets-return-the-cascade-volcanoes-to-their-original-nam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E7C1B-370E-B04D-965A-F55279029427}"/>
              </a:ext>
            </a:extLst>
          </p:cNvPr>
          <p:cNvSpPr txBox="1">
            <a:spLocks/>
          </p:cNvSpPr>
          <p:nvPr/>
        </p:nvSpPr>
        <p:spPr>
          <a:xfrm>
            <a:off x="3293806" y="636419"/>
            <a:ext cx="5230762" cy="1714707"/>
          </a:xfrm>
          <a:prstGeom prst="rect">
            <a:avLst/>
          </a:prstGeom>
        </p:spPr>
        <p:txBody>
          <a:bodyPr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solidFill>
                  <a:schemeClr val="tx1"/>
                </a:solidFill>
              </a:rPr>
              <a:t>Volcanology: Native knowledge and colonial powers</a:t>
            </a:r>
          </a:p>
        </p:txBody>
      </p:sp>
      <p:sp>
        <p:nvSpPr>
          <p:cNvPr id="3" name="Subtitle 2">
            <a:extLst>
              <a:ext uri="{FF2B5EF4-FFF2-40B4-BE49-F238E27FC236}">
                <a16:creationId xmlns:a16="http://schemas.microsoft.com/office/drawing/2014/main" id="{E59A14B1-D15E-EC41-AD58-F99E14003DE0}"/>
              </a:ext>
            </a:extLst>
          </p:cNvPr>
          <p:cNvSpPr txBox="1">
            <a:spLocks/>
          </p:cNvSpPr>
          <p:nvPr/>
        </p:nvSpPr>
        <p:spPr>
          <a:xfrm>
            <a:off x="370694" y="4525274"/>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pic>
        <p:nvPicPr>
          <p:cNvPr id="4" name="Picture 3">
            <a:extLst>
              <a:ext uri="{FF2B5EF4-FFF2-40B4-BE49-F238E27FC236}">
                <a16:creationId xmlns:a16="http://schemas.microsoft.com/office/drawing/2014/main" id="{865C02AC-7FBA-0A49-B8C7-C0F3E8F9037B}"/>
              </a:ext>
            </a:extLst>
          </p:cNvPr>
          <p:cNvPicPr>
            <a:picLocks noChangeAspect="1"/>
          </p:cNvPicPr>
          <p:nvPr/>
        </p:nvPicPr>
        <p:blipFill>
          <a:blip r:embed="rId3"/>
          <a:stretch>
            <a:fillRect/>
          </a:stretch>
        </p:blipFill>
        <p:spPr>
          <a:xfrm>
            <a:off x="724654" y="367816"/>
            <a:ext cx="2257732" cy="2091465"/>
          </a:xfrm>
          <a:prstGeom prst="rect">
            <a:avLst/>
          </a:prstGeom>
        </p:spPr>
      </p:pic>
      <p:sp>
        <p:nvSpPr>
          <p:cNvPr id="5" name="Subtitle 2">
            <a:extLst>
              <a:ext uri="{FF2B5EF4-FFF2-40B4-BE49-F238E27FC236}">
                <a16:creationId xmlns:a16="http://schemas.microsoft.com/office/drawing/2014/main" id="{96F7EA06-5D20-2848-9D15-B0277BE37A5E}"/>
              </a:ext>
            </a:extLst>
          </p:cNvPr>
          <p:cNvSpPr txBox="1">
            <a:spLocks/>
          </p:cNvSpPr>
          <p:nvPr/>
        </p:nvSpPr>
        <p:spPr>
          <a:xfrm>
            <a:off x="370694" y="3116171"/>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sp>
        <p:nvSpPr>
          <p:cNvPr id="6" name="Rectangle 5">
            <a:extLst>
              <a:ext uri="{FF2B5EF4-FFF2-40B4-BE49-F238E27FC236}">
                <a16:creationId xmlns:a16="http://schemas.microsoft.com/office/drawing/2014/main" id="{45D9551B-C39B-924E-A8B6-2A2C8D98916F}"/>
              </a:ext>
            </a:extLst>
          </p:cNvPr>
          <p:cNvSpPr/>
          <p:nvPr/>
        </p:nvSpPr>
        <p:spPr>
          <a:xfrm>
            <a:off x="370694" y="3059647"/>
            <a:ext cx="8520600" cy="2462213"/>
          </a:xfrm>
          <a:prstGeom prst="rect">
            <a:avLst/>
          </a:prstGeom>
        </p:spPr>
        <p:txBody>
          <a:bodyPr wrap="square">
            <a:spAutoFit/>
          </a:bodyPr>
          <a:lstStyle/>
          <a:p>
            <a:r>
              <a:rPr lang="en-US" b="1" dirty="0"/>
              <a:t>Contributors</a:t>
            </a:r>
            <a:r>
              <a:rPr lang="en-US" dirty="0"/>
              <a:t>: </a:t>
            </a:r>
            <a:r>
              <a:rPr lang="en-US" dirty="0" err="1"/>
              <a:t>Ery</a:t>
            </a:r>
            <a:r>
              <a:rPr lang="en-US" dirty="0"/>
              <a:t> C. Hughes</a:t>
            </a:r>
          </a:p>
          <a:p>
            <a:r>
              <a:rPr lang="en-US" b="1" dirty="0"/>
              <a:t>Keywords</a:t>
            </a:r>
            <a:r>
              <a:rPr lang="en-US" dirty="0"/>
              <a:t>: </a:t>
            </a:r>
            <a:r>
              <a:rPr lang="en-GB" dirty="0"/>
              <a:t>volcanology, European colonialism, environmental determinism, Indigenous peoples</a:t>
            </a:r>
            <a:endParaRPr lang="en" dirty="0"/>
          </a:p>
          <a:p>
            <a:r>
              <a:rPr lang="en-US" b="1" dirty="0"/>
              <a:t>Location</a:t>
            </a:r>
            <a:r>
              <a:rPr lang="en-US" dirty="0"/>
              <a:t>: Antarctica, Aotearoa New Zealand, France, Guatemala, Indonesia, Martinique, Montserrat, Netherlands, Papua New Guinea, Solomon Islands, South Georgia and the South Sandwich Islands, Spain, Trinidad, UK </a:t>
            </a:r>
            <a:endParaRPr lang="en-US" dirty="0">
              <a:solidFill>
                <a:srgbClr val="C00000"/>
              </a:solidFill>
            </a:endParaRPr>
          </a:p>
          <a:p>
            <a:r>
              <a:rPr lang="en-US" b="1" dirty="0"/>
              <a:t>People</a:t>
            </a:r>
            <a:r>
              <a:rPr lang="en-US" dirty="0"/>
              <a:t>: Charles </a:t>
            </a:r>
            <a:r>
              <a:rPr lang="en-US" dirty="0" err="1"/>
              <a:t>Stehn</a:t>
            </a:r>
            <a:r>
              <a:rPr lang="en-US" dirty="0"/>
              <a:t>, Karl Sapper, Cecil King </a:t>
            </a:r>
            <a:r>
              <a:rPr lang="en-US" dirty="0" err="1"/>
              <a:t>Wungi</a:t>
            </a:r>
            <a:endParaRPr lang="en-US" dirty="0"/>
          </a:p>
          <a:p>
            <a:r>
              <a:rPr lang="en-US" b="1" dirty="0"/>
              <a:t>Last updated</a:t>
            </a:r>
            <a:r>
              <a:rPr lang="en-US" dirty="0"/>
              <a:t>: August 15, 2021</a:t>
            </a:r>
          </a:p>
          <a:p>
            <a:endParaRPr lang="en-US" dirty="0">
              <a:latin typeface="Arial" panose="020B0604020202020204" pitchFamily="34" charset="0"/>
              <a:ea typeface="Calibri" panose="020F0502020204030204" pitchFamily="34" charset="0"/>
              <a:cs typeface="Arial" panose="020B0604020202020204" pitchFamily="34" charset="0"/>
            </a:endParaRPr>
          </a:p>
          <a:p>
            <a:r>
              <a:rPr lang="en-US" dirty="0"/>
              <a:t>Visit </a:t>
            </a:r>
            <a:r>
              <a:rPr lang="en-US" b="1" dirty="0">
                <a:hlinkClick r:id="rId4"/>
              </a:rPr>
              <a:t>https://geo-context.github.io</a:t>
            </a:r>
            <a:r>
              <a:rPr lang="en-US" b="1" dirty="0"/>
              <a:t> </a:t>
            </a:r>
            <a:r>
              <a:rPr lang="en-US" dirty="0"/>
              <a:t>for the teacher’s companion guide to these slides.</a:t>
            </a:r>
          </a:p>
          <a:p>
            <a:pPr algn="ctr"/>
            <a:endParaRPr lang="en-US" dirty="0"/>
          </a:p>
          <a:p>
            <a:endParaRPr lang="en-US"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225725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809F95-0100-404F-A91F-E8BBEFD948BA}"/>
              </a:ext>
            </a:extLst>
          </p:cNvPr>
          <p:cNvSpPr>
            <a:spLocks noGrp="1"/>
          </p:cNvSpPr>
          <p:nvPr>
            <p:ph idx="1"/>
          </p:nvPr>
        </p:nvSpPr>
        <p:spPr>
          <a:xfrm>
            <a:off x="346983" y="962803"/>
            <a:ext cx="3865222" cy="3513104"/>
          </a:xfrm>
        </p:spPr>
        <p:txBody>
          <a:bodyPr>
            <a:normAutofit/>
          </a:bodyPr>
          <a:lstStyle/>
          <a:p>
            <a:pPr marL="0" indent="0">
              <a:lnSpc>
                <a:spcPct val="100000"/>
              </a:lnSpc>
              <a:buNone/>
            </a:pPr>
            <a:r>
              <a:rPr lang="en-US" sz="1600" b="1" dirty="0">
                <a:solidFill>
                  <a:schemeClr val="tx1"/>
                </a:solidFill>
                <a:latin typeface="Arial" panose="020B0604020202020204" pitchFamily="34" charset="0"/>
                <a:cs typeface="Arial" panose="020B0604020202020204" pitchFamily="34" charset="0"/>
              </a:rPr>
              <a:t>Fertile volcanic soils</a:t>
            </a:r>
            <a:r>
              <a:rPr lang="en-US" sz="1600" dirty="0">
                <a:solidFill>
                  <a:schemeClr val="tx1"/>
                </a:solidFill>
                <a:latin typeface="Arial" panose="020B0604020202020204" pitchFamily="34" charset="0"/>
                <a:cs typeface="Arial" panose="020B0604020202020204" pitchFamily="34" charset="0"/>
              </a:rPr>
              <a:t> for plantations worked on by enslaved people (e.g., sugar in Martinique)</a:t>
            </a:r>
          </a:p>
          <a:p>
            <a:pPr marL="0" indent="0">
              <a:lnSpc>
                <a:spcPct val="100000"/>
              </a:lnSpc>
              <a:buNone/>
            </a:pPr>
            <a:endParaRPr lang="en-US" sz="1600" dirty="0">
              <a:solidFill>
                <a:schemeClr val="tx1"/>
              </a:solidFill>
              <a:latin typeface="Arial" panose="020B0604020202020204" pitchFamily="34" charset="0"/>
              <a:cs typeface="Arial" panose="020B0604020202020204" pitchFamily="34" charset="0"/>
            </a:endParaRPr>
          </a:p>
          <a:p>
            <a:pPr marL="0" indent="0">
              <a:lnSpc>
                <a:spcPct val="100000"/>
              </a:lnSpc>
              <a:buNone/>
            </a:pPr>
            <a:r>
              <a:rPr lang="en-US" sz="1600" dirty="0">
                <a:solidFill>
                  <a:schemeClr val="tx1"/>
                </a:solidFill>
                <a:latin typeface="Arial" panose="020B0604020202020204" pitchFamily="34" charset="0"/>
                <a:cs typeface="Arial" panose="020B0604020202020204" pitchFamily="34" charset="0"/>
              </a:rPr>
              <a:t>Volcanic islands provide </a:t>
            </a:r>
            <a:r>
              <a:rPr lang="en-US" sz="1600" b="1" dirty="0">
                <a:solidFill>
                  <a:schemeClr val="tx1"/>
                </a:solidFill>
                <a:latin typeface="Arial" panose="020B0604020202020204" pitchFamily="34" charset="0"/>
                <a:cs typeface="Arial" panose="020B0604020202020204" pitchFamily="34" charset="0"/>
              </a:rPr>
              <a:t>strategic assets</a:t>
            </a:r>
            <a:r>
              <a:rPr lang="en-US" sz="1600" dirty="0">
                <a:solidFill>
                  <a:schemeClr val="tx1"/>
                </a:solidFill>
                <a:latin typeface="Arial" panose="020B0604020202020204" pitchFamily="34" charset="0"/>
                <a:cs typeface="Arial" panose="020B0604020202020204" pitchFamily="34" charset="0"/>
              </a:rPr>
              <a:t> such as harbors, outposts, </a:t>
            </a:r>
            <a:r>
              <a:rPr lang="en-US" sz="1600" dirty="0" err="1">
                <a:solidFill>
                  <a:schemeClr val="tx1"/>
                </a:solidFill>
                <a:latin typeface="Arial" panose="020B0604020202020204" pitchFamily="34" charset="0"/>
                <a:cs typeface="Arial" panose="020B0604020202020204" pitchFamily="34" charset="0"/>
              </a:rPr>
              <a:t>refuelling</a:t>
            </a:r>
            <a:r>
              <a:rPr lang="en-US" sz="1600" dirty="0">
                <a:solidFill>
                  <a:schemeClr val="tx1"/>
                </a:solidFill>
                <a:latin typeface="Arial" panose="020B0604020202020204" pitchFamily="34" charset="0"/>
                <a:cs typeface="Arial" panose="020B0604020202020204" pitchFamily="34" charset="0"/>
              </a:rPr>
              <a:t> stations, military bases, and further land-rights, etc. </a:t>
            </a:r>
          </a:p>
          <a:p>
            <a:pPr marL="0" indent="0">
              <a:lnSpc>
                <a:spcPct val="100000"/>
              </a:lnSpc>
              <a:buNone/>
            </a:pPr>
            <a:endParaRPr lang="en-US" sz="1600" dirty="0">
              <a:solidFill>
                <a:schemeClr val="tx1"/>
              </a:solidFill>
              <a:latin typeface="Arial" panose="020B0604020202020204" pitchFamily="34" charset="0"/>
              <a:cs typeface="Arial" panose="020B0604020202020204" pitchFamily="34" charset="0"/>
            </a:endParaRPr>
          </a:p>
          <a:p>
            <a:pPr marL="0" indent="0">
              <a:lnSpc>
                <a:spcPct val="100000"/>
              </a:lnSpc>
              <a:buNone/>
            </a:pPr>
            <a:r>
              <a:rPr lang="en-US" sz="1600" b="1" dirty="0">
                <a:solidFill>
                  <a:schemeClr val="tx1"/>
                </a:solidFill>
                <a:latin typeface="Arial" panose="020B0604020202020204" pitchFamily="34" charset="0"/>
                <a:cs typeface="Arial" panose="020B0604020202020204" pitchFamily="34" charset="0"/>
              </a:rPr>
              <a:t>Mining</a:t>
            </a:r>
            <a:r>
              <a:rPr lang="en-US" sz="1600" dirty="0">
                <a:solidFill>
                  <a:schemeClr val="tx1"/>
                </a:solidFill>
                <a:latin typeface="Arial" panose="020B0604020202020204" pitchFamily="34" charset="0"/>
                <a:cs typeface="Arial" panose="020B0604020202020204" pitchFamily="34" charset="0"/>
              </a:rPr>
              <a:t> of direct resource (e.g., sulfur, used in the </a:t>
            </a:r>
            <a:r>
              <a:rPr lang="en-US" sz="1600" dirty="0" err="1">
                <a:solidFill>
                  <a:schemeClr val="tx1"/>
                </a:solidFill>
                <a:latin typeface="Arial" panose="020B0604020202020204" pitchFamily="34" charset="0"/>
                <a:cs typeface="Arial" panose="020B0604020202020204" pitchFamily="34" charset="0"/>
              </a:rPr>
              <a:t>vulcanisation</a:t>
            </a:r>
            <a:r>
              <a:rPr lang="en-US" sz="1600" dirty="0">
                <a:solidFill>
                  <a:schemeClr val="tx1"/>
                </a:solidFill>
                <a:latin typeface="Arial" panose="020B0604020202020204" pitchFamily="34" charset="0"/>
                <a:cs typeface="Arial" panose="020B0604020202020204" pitchFamily="34" charset="0"/>
              </a:rPr>
              <a:t> of rubber, manufacture of matches, dyes, pharmaceuticals, and gunpowder)</a:t>
            </a:r>
          </a:p>
        </p:txBody>
      </p:sp>
      <p:sp>
        <p:nvSpPr>
          <p:cNvPr id="10" name="Google Shape;115;p28">
            <a:extLst>
              <a:ext uri="{FF2B5EF4-FFF2-40B4-BE49-F238E27FC236}">
                <a16:creationId xmlns:a16="http://schemas.microsoft.com/office/drawing/2014/main" id="{9683DA65-8698-8748-9C76-940B6D910A39}"/>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a:solidFill>
                  <a:schemeClr val="tx1"/>
                </a:solidFill>
                <a:latin typeface="Arial" panose="020B0604020202020204" pitchFamily="34" charset="0"/>
                <a:cs typeface="Arial" panose="020B0604020202020204" pitchFamily="34" charset="0"/>
              </a:rPr>
              <a:t>European </a:t>
            </a:r>
            <a:r>
              <a:rPr lang="en-US" sz="2650" b="1" dirty="0" err="1">
                <a:solidFill>
                  <a:schemeClr val="tx1"/>
                </a:solidFill>
                <a:latin typeface="Arial" panose="020B0604020202020204" pitchFamily="34" charset="0"/>
                <a:cs typeface="Arial" panose="020B0604020202020204" pitchFamily="34" charset="0"/>
              </a:rPr>
              <a:t>colonisation</a:t>
            </a:r>
            <a:r>
              <a:rPr lang="en-US" sz="2650" b="1" dirty="0">
                <a:solidFill>
                  <a:schemeClr val="tx1"/>
                </a:solidFill>
                <a:latin typeface="Arial" panose="020B0604020202020204" pitchFamily="34" charset="0"/>
                <a:cs typeface="Arial" panose="020B0604020202020204" pitchFamily="34" charset="0"/>
              </a:rPr>
              <a:t> of volcanic regions</a:t>
            </a:r>
            <a:endParaRPr lang="en-GB" sz="2650" dirty="0">
              <a:solidFill>
                <a:schemeClr val="tx1"/>
              </a:solidFill>
              <a:latin typeface="Arial" panose="020B0604020202020204" pitchFamily="34" charset="0"/>
              <a:cs typeface="Arial" panose="020B0604020202020204" pitchFamily="34" charset="0"/>
            </a:endParaRPr>
          </a:p>
        </p:txBody>
      </p:sp>
      <p:sp>
        <p:nvSpPr>
          <p:cNvPr id="14" name="Google Shape;118;p28">
            <a:extLst>
              <a:ext uri="{FF2B5EF4-FFF2-40B4-BE49-F238E27FC236}">
                <a16:creationId xmlns:a16="http://schemas.microsoft.com/office/drawing/2014/main" id="{292EC08B-AE83-5F49-B45A-3B834282DF69}"/>
              </a:ext>
            </a:extLst>
          </p:cNvPr>
          <p:cNvSpPr txBox="1"/>
          <p:nvPr/>
        </p:nvSpPr>
        <p:spPr>
          <a:xfrm>
            <a:off x="5069215" y="3959312"/>
            <a:ext cx="3727800" cy="390103"/>
          </a:xfrm>
          <a:prstGeom prst="rect">
            <a:avLst/>
          </a:prstGeom>
          <a:noFill/>
          <a:ln>
            <a:noFill/>
          </a:ln>
        </p:spPr>
        <p:txBody>
          <a:bodyPr spcFirstLastPara="1" wrap="square" lIns="91425" tIns="27425" rIns="0" bIns="91425" anchor="t" anchorCtr="0">
            <a:noAutofit/>
          </a:bodyPr>
          <a:lstStyle/>
          <a:p>
            <a:pPr algn="r">
              <a:buSzPts val="1000"/>
            </a:pPr>
            <a:r>
              <a:rPr lang="en-GB" sz="1000" dirty="0">
                <a:solidFill>
                  <a:srgbClr val="202122"/>
                </a:solidFill>
                <a:hlinkClick r:id="rId3"/>
              </a:rPr>
              <a:t>Credit: U.S. Geological Survey </a:t>
            </a:r>
            <a:endParaRPr sz="1000" dirty="0">
              <a:solidFill>
                <a:srgbClr val="202122"/>
              </a:solidFill>
              <a:highlight>
                <a:srgbClr val="FFFFFF"/>
              </a:highlight>
            </a:endParaRPr>
          </a:p>
        </p:txBody>
      </p:sp>
      <p:grpSp>
        <p:nvGrpSpPr>
          <p:cNvPr id="12" name="Group 11">
            <a:extLst>
              <a:ext uri="{FF2B5EF4-FFF2-40B4-BE49-F238E27FC236}">
                <a16:creationId xmlns:a16="http://schemas.microsoft.com/office/drawing/2014/main" id="{E3DD14E2-0631-E54D-99B0-6D83B3404B4C}"/>
              </a:ext>
            </a:extLst>
          </p:cNvPr>
          <p:cNvGrpSpPr>
            <a:grpSpLocks noChangeAspect="1"/>
          </p:cNvGrpSpPr>
          <p:nvPr/>
        </p:nvGrpSpPr>
        <p:grpSpPr>
          <a:xfrm>
            <a:off x="4208160" y="1126946"/>
            <a:ext cx="4588855" cy="2885288"/>
            <a:chOff x="5212897" y="1444974"/>
            <a:chExt cx="3584120" cy="2253551"/>
          </a:xfrm>
        </p:grpSpPr>
        <p:pic>
          <p:nvPicPr>
            <p:cNvPr id="1026" name="Picture 2">
              <a:extLst>
                <a:ext uri="{FF2B5EF4-FFF2-40B4-BE49-F238E27FC236}">
                  <a16:creationId xmlns:a16="http://schemas.microsoft.com/office/drawing/2014/main" id="{9F84F2C5-E7BF-654A-9D8D-13B116C7F1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2897" y="1444974"/>
              <a:ext cx="3584120" cy="2253551"/>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5">
              <p14:nvContentPartPr>
                <p14:cNvPr id="7" name="Ink 6">
                  <a:extLst>
                    <a:ext uri="{FF2B5EF4-FFF2-40B4-BE49-F238E27FC236}">
                      <a16:creationId xmlns:a16="http://schemas.microsoft.com/office/drawing/2014/main" id="{C2DC1F8F-F07A-344B-9C15-D02E829B6E39}"/>
                    </a:ext>
                  </a:extLst>
                </p14:cNvPr>
                <p14:cNvContentPartPr/>
                <p14:nvPr/>
              </p14:nvContentPartPr>
              <p14:xfrm>
                <a:off x="5487971" y="2593864"/>
                <a:ext cx="638640" cy="134280"/>
              </p14:xfrm>
            </p:contentPart>
          </mc:Choice>
          <mc:Fallback>
            <p:pic>
              <p:nvPicPr>
                <p:cNvPr id="7" name="Ink 6">
                  <a:extLst>
                    <a:ext uri="{FF2B5EF4-FFF2-40B4-BE49-F238E27FC236}">
                      <a16:creationId xmlns:a16="http://schemas.microsoft.com/office/drawing/2014/main" id="{C2DC1F8F-F07A-344B-9C15-D02E829B6E39}"/>
                    </a:ext>
                  </a:extLst>
                </p:cNvPr>
                <p:cNvPicPr/>
                <p:nvPr/>
              </p:nvPicPr>
              <p:blipFill>
                <a:blip r:embed="rId6"/>
                <a:stretch>
                  <a:fillRect/>
                </a:stretch>
              </p:blipFill>
              <p:spPr>
                <a:xfrm>
                  <a:off x="5431728" y="2481260"/>
                  <a:ext cx="750845" cy="359206"/>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9" name="Ink 8">
                  <a:extLst>
                    <a:ext uri="{FF2B5EF4-FFF2-40B4-BE49-F238E27FC236}">
                      <a16:creationId xmlns:a16="http://schemas.microsoft.com/office/drawing/2014/main" id="{B814F5E4-6165-224E-B83A-A3E570CD4737}"/>
                    </a:ext>
                  </a:extLst>
                </p14:cNvPr>
                <p14:cNvContentPartPr/>
                <p14:nvPr/>
              </p14:nvContentPartPr>
              <p14:xfrm>
                <a:off x="7916531" y="3373624"/>
                <a:ext cx="360" cy="360"/>
              </p14:xfrm>
            </p:contentPart>
          </mc:Choice>
          <mc:Fallback>
            <p:pic>
              <p:nvPicPr>
                <p:cNvPr id="9" name="Ink 8">
                  <a:extLst>
                    <a:ext uri="{FF2B5EF4-FFF2-40B4-BE49-F238E27FC236}">
                      <a16:creationId xmlns:a16="http://schemas.microsoft.com/office/drawing/2014/main" id="{B814F5E4-6165-224E-B83A-A3E570CD4737}"/>
                    </a:ext>
                  </a:extLst>
                </p:cNvPr>
                <p:cNvPicPr/>
                <p:nvPr/>
              </p:nvPicPr>
              <p:blipFill>
                <a:blip r:embed="rId8"/>
                <a:stretch>
                  <a:fillRect/>
                </a:stretch>
              </p:blipFill>
              <p:spPr>
                <a:xfrm>
                  <a:off x="7844531" y="3229624"/>
                  <a:ext cx="144000" cy="288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1" name="Ink 10">
                  <a:extLst>
                    <a:ext uri="{FF2B5EF4-FFF2-40B4-BE49-F238E27FC236}">
                      <a16:creationId xmlns:a16="http://schemas.microsoft.com/office/drawing/2014/main" id="{71C541D0-FED8-C54B-8906-127D4734660E}"/>
                    </a:ext>
                  </a:extLst>
                </p14:cNvPr>
                <p14:cNvContentPartPr/>
                <p14:nvPr/>
              </p14:nvContentPartPr>
              <p14:xfrm>
                <a:off x="7520891" y="2460304"/>
                <a:ext cx="360" cy="360"/>
              </p14:xfrm>
            </p:contentPart>
          </mc:Choice>
          <mc:Fallback>
            <p:pic>
              <p:nvPicPr>
                <p:cNvPr id="11" name="Ink 10">
                  <a:extLst>
                    <a:ext uri="{FF2B5EF4-FFF2-40B4-BE49-F238E27FC236}">
                      <a16:creationId xmlns:a16="http://schemas.microsoft.com/office/drawing/2014/main" id="{71C541D0-FED8-C54B-8906-127D4734660E}"/>
                    </a:ext>
                  </a:extLst>
                </p:cNvPr>
                <p:cNvPicPr/>
                <p:nvPr/>
              </p:nvPicPr>
              <p:blipFill>
                <a:blip r:embed="rId8"/>
                <a:stretch>
                  <a:fillRect/>
                </a:stretch>
              </p:blipFill>
              <p:spPr>
                <a:xfrm>
                  <a:off x="7448891" y="2316304"/>
                  <a:ext cx="144000" cy="288000"/>
                </a:xfrm>
                <a:prstGeom prst="rect">
                  <a:avLst/>
                </a:prstGeom>
              </p:spPr>
            </p:pic>
          </mc:Fallback>
        </mc:AlternateContent>
      </p:grpSp>
      <p:sp>
        <p:nvSpPr>
          <p:cNvPr id="13" name="Google Shape;153;p31">
            <a:extLst>
              <a:ext uri="{FF2B5EF4-FFF2-40B4-BE49-F238E27FC236}">
                <a16:creationId xmlns:a16="http://schemas.microsoft.com/office/drawing/2014/main" id="{22E689EC-125A-7D4B-ADBB-D9EB523BD8A0}"/>
              </a:ext>
            </a:extLst>
          </p:cNvPr>
          <p:cNvSpPr txBox="1"/>
          <p:nvPr/>
        </p:nvSpPr>
        <p:spPr>
          <a:xfrm>
            <a:off x="4208160" y="1054872"/>
            <a:ext cx="4588857" cy="353547"/>
          </a:xfrm>
          <a:prstGeom prst="rect">
            <a:avLst/>
          </a:prstGeom>
          <a:solidFill>
            <a:schemeClr val="bg1">
              <a:lumMod val="95000"/>
            </a:schemeClr>
          </a:solidFill>
          <a:ln>
            <a:noFill/>
          </a:ln>
        </p:spPr>
        <p:txBody>
          <a:bodyPr spcFirstLastPara="1" wrap="square" lIns="91425" tIns="91425" rIns="91425" bIns="91425" anchor="ctr" anchorCtr="0">
            <a:noAutofit/>
          </a:bodyPr>
          <a:lstStyle/>
          <a:p>
            <a:pPr lvl="0">
              <a:buSzPts val="1500"/>
            </a:pPr>
            <a:r>
              <a:rPr lang="en-GB" dirty="0">
                <a:solidFill>
                  <a:srgbClr val="666666"/>
                </a:solidFill>
              </a:rPr>
              <a:t>Examples of volcanic regions colonized by Europeans.</a:t>
            </a:r>
          </a:p>
        </p:txBody>
      </p:sp>
    </p:spTree>
    <p:extLst>
      <p:ext uri="{BB962C8B-B14F-4D97-AF65-F5344CB8AC3E}">
        <p14:creationId xmlns:p14="http://schemas.microsoft.com/office/powerpoint/2010/main" val="8323329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809F95-0100-404F-A91F-E8BBEFD948BA}"/>
              </a:ext>
            </a:extLst>
          </p:cNvPr>
          <p:cNvSpPr>
            <a:spLocks noGrp="1"/>
          </p:cNvSpPr>
          <p:nvPr>
            <p:ph idx="1"/>
          </p:nvPr>
        </p:nvSpPr>
        <p:spPr>
          <a:xfrm>
            <a:off x="371475" y="951158"/>
            <a:ext cx="8401050" cy="4192341"/>
          </a:xfrm>
        </p:spPr>
        <p:txBody>
          <a:bodyPr>
            <a:normAutofit/>
          </a:bodyPr>
          <a:lstStyle/>
          <a:p>
            <a:pPr marL="0" indent="0">
              <a:lnSpc>
                <a:spcPct val="100000"/>
              </a:lnSpc>
              <a:buNone/>
            </a:pPr>
            <a:r>
              <a:rPr lang="en-GB" sz="1600" dirty="0">
                <a:solidFill>
                  <a:schemeClr val="tx1"/>
                </a:solidFill>
                <a:latin typeface="Arial" panose="020B0604020202020204" pitchFamily="34" charset="0"/>
                <a:cs typeface="Arial" panose="020B0604020202020204" pitchFamily="34" charset="0"/>
              </a:rPr>
              <a:t>Some volcano observatories were set up by </a:t>
            </a:r>
            <a:r>
              <a:rPr lang="en-GB" sz="1600" b="1" dirty="0">
                <a:solidFill>
                  <a:schemeClr val="tx1"/>
                </a:solidFill>
                <a:latin typeface="Arial" panose="020B0604020202020204" pitchFamily="34" charset="0"/>
                <a:cs typeface="Arial" panose="020B0604020202020204" pitchFamily="34" charset="0"/>
              </a:rPr>
              <a:t>colonial governing bodies</a:t>
            </a:r>
            <a:r>
              <a:rPr lang="en-GB" sz="1600" dirty="0">
                <a:solidFill>
                  <a:schemeClr val="tx1"/>
                </a:solidFill>
                <a:latin typeface="Arial" panose="020B0604020202020204" pitchFamily="34" charset="0"/>
                <a:cs typeface="Arial" panose="020B0604020202020204" pitchFamily="34" charset="0"/>
              </a:rPr>
              <a:t> in response to volcanic crises, e.g.:</a:t>
            </a:r>
            <a:endParaRPr lang="en-GB" sz="1600" dirty="0">
              <a:solidFill>
                <a:srgbClr val="C00000"/>
              </a:solidFill>
              <a:latin typeface="Arial" panose="020B0604020202020204" pitchFamily="34" charset="0"/>
              <a:cs typeface="Arial" panose="020B0604020202020204" pitchFamily="34" charset="0"/>
            </a:endParaRPr>
          </a:p>
          <a:p>
            <a:pPr lvl="0" indent="-330200">
              <a:lnSpc>
                <a:spcPct val="100000"/>
              </a:lnSpc>
              <a:buClr>
                <a:schemeClr val="dk1"/>
              </a:buClr>
              <a:buSzPts val="1600"/>
            </a:pPr>
            <a:endParaRPr lang="en-GB" sz="1600" dirty="0">
              <a:solidFill>
                <a:schemeClr val="tx1"/>
              </a:solidFill>
              <a:latin typeface="Arial" panose="020B0604020202020204" pitchFamily="34" charset="0"/>
              <a:cs typeface="Arial" panose="020B0604020202020204" pitchFamily="34" charset="0"/>
            </a:endParaRPr>
          </a:p>
          <a:p>
            <a:pPr lvl="0" indent="-330200">
              <a:lnSpc>
                <a:spcPct val="100000"/>
              </a:lnSpc>
              <a:buClr>
                <a:schemeClr val="dk1"/>
              </a:buClr>
              <a:buSzPts val="1600"/>
            </a:pPr>
            <a:r>
              <a:rPr lang="en-GB" sz="1600" dirty="0" err="1">
                <a:solidFill>
                  <a:schemeClr val="tx1"/>
                </a:solidFill>
                <a:latin typeface="Arial" panose="020B0604020202020204" pitchFamily="34" charset="0"/>
                <a:cs typeface="Arial" panose="020B0604020202020204" pitchFamily="34" charset="0"/>
              </a:rPr>
              <a:t>Observatoire</a:t>
            </a:r>
            <a:r>
              <a:rPr lang="en-GB" sz="1600" dirty="0">
                <a:solidFill>
                  <a:schemeClr val="tx1"/>
                </a:solidFill>
                <a:latin typeface="Arial" panose="020B0604020202020204" pitchFamily="34" charset="0"/>
                <a:cs typeface="Arial" panose="020B0604020202020204" pitchFamily="34" charset="0"/>
              </a:rPr>
              <a:t> </a:t>
            </a:r>
            <a:r>
              <a:rPr lang="en-GB" sz="1600" dirty="0" err="1">
                <a:solidFill>
                  <a:schemeClr val="tx1"/>
                </a:solidFill>
                <a:latin typeface="Arial" panose="020B0604020202020204" pitchFamily="34" charset="0"/>
                <a:cs typeface="Arial" panose="020B0604020202020204" pitchFamily="34" charset="0"/>
              </a:rPr>
              <a:t>Volcanologique</a:t>
            </a:r>
            <a:r>
              <a:rPr lang="en-GB" sz="1600" dirty="0">
                <a:solidFill>
                  <a:schemeClr val="tx1"/>
                </a:solidFill>
                <a:latin typeface="Arial" panose="020B0604020202020204" pitchFamily="34" charset="0"/>
                <a:cs typeface="Arial" panose="020B0604020202020204" pitchFamily="34" charset="0"/>
              </a:rPr>
              <a:t> et </a:t>
            </a:r>
            <a:r>
              <a:rPr lang="en-GB" sz="1600" dirty="0" err="1">
                <a:solidFill>
                  <a:schemeClr val="tx1"/>
                </a:solidFill>
                <a:latin typeface="Arial" panose="020B0604020202020204" pitchFamily="34" charset="0"/>
                <a:cs typeface="Arial" panose="020B0604020202020204" pitchFamily="34" charset="0"/>
              </a:rPr>
              <a:t>Sismologique</a:t>
            </a:r>
            <a:r>
              <a:rPr lang="en-GB" sz="1600" dirty="0">
                <a:solidFill>
                  <a:schemeClr val="tx1"/>
                </a:solidFill>
                <a:latin typeface="Arial" panose="020B0604020202020204" pitchFamily="34" charset="0"/>
                <a:cs typeface="Arial" panose="020B0604020202020204" pitchFamily="34" charset="0"/>
              </a:rPr>
              <a:t> de Martinique (</a:t>
            </a:r>
            <a:r>
              <a:rPr lang="en-GB" sz="1600" b="1" dirty="0">
                <a:solidFill>
                  <a:schemeClr val="tx1"/>
                </a:solidFill>
                <a:latin typeface="Arial" panose="020B0604020202020204" pitchFamily="34" charset="0"/>
                <a:cs typeface="Arial" panose="020B0604020202020204" pitchFamily="34" charset="0"/>
              </a:rPr>
              <a:t>OVSM</a:t>
            </a:r>
            <a:r>
              <a:rPr lang="en-GB" sz="1600" dirty="0">
                <a:solidFill>
                  <a:schemeClr val="tx1"/>
                </a:solidFill>
                <a:latin typeface="Arial" panose="020B0604020202020204" pitchFamily="34" charset="0"/>
                <a:cs typeface="Arial" panose="020B0604020202020204" pitchFamily="34" charset="0"/>
              </a:rPr>
              <a:t>) – </a:t>
            </a:r>
            <a:r>
              <a:rPr lang="en-US" sz="1600" dirty="0">
                <a:solidFill>
                  <a:schemeClr val="tx1"/>
                </a:solidFill>
                <a:latin typeface="Arial" panose="020B0604020202020204" pitchFamily="34" charset="0"/>
                <a:cs typeface="Arial" panose="020B0604020202020204" pitchFamily="34" charset="0"/>
              </a:rPr>
              <a:t>established 1903 after the 1902 eruption of Mount </a:t>
            </a:r>
            <a:r>
              <a:rPr lang="en-US" sz="1600" dirty="0" err="1">
                <a:solidFill>
                  <a:schemeClr val="tx1"/>
                </a:solidFill>
                <a:latin typeface="Arial" panose="020B0604020202020204" pitchFamily="34" charset="0"/>
                <a:cs typeface="Arial" panose="020B0604020202020204" pitchFamily="34" charset="0"/>
              </a:rPr>
              <a:t>Pelée</a:t>
            </a:r>
            <a:r>
              <a:rPr lang="en-US" sz="1600" dirty="0">
                <a:solidFill>
                  <a:schemeClr val="tx1"/>
                </a:solidFill>
                <a:latin typeface="Arial" panose="020B0604020202020204" pitchFamily="34" charset="0"/>
                <a:cs typeface="Arial" panose="020B0604020202020204" pitchFamily="34" charset="0"/>
              </a:rPr>
              <a:t> – </a:t>
            </a:r>
            <a:r>
              <a:rPr lang="en-GB" sz="1600" dirty="0">
                <a:solidFill>
                  <a:schemeClr val="tx1"/>
                </a:solidFill>
                <a:latin typeface="Arial" panose="020B0604020202020204" pitchFamily="34" charset="0"/>
                <a:cs typeface="Arial" panose="020B0604020202020204" pitchFamily="34" charset="0"/>
              </a:rPr>
              <a:t>currently run by </a:t>
            </a:r>
            <a:r>
              <a:rPr lang="en-GB" sz="1600" dirty="0" err="1">
                <a:solidFill>
                  <a:schemeClr val="tx1"/>
                </a:solidFill>
                <a:latin typeface="Arial" panose="020B0604020202020204" pitchFamily="34" charset="0"/>
                <a:cs typeface="Arial" panose="020B0604020202020204" pitchFamily="34" charset="0"/>
              </a:rPr>
              <a:t>Institut</a:t>
            </a:r>
            <a:r>
              <a:rPr lang="en-GB" sz="1600" dirty="0">
                <a:solidFill>
                  <a:schemeClr val="tx1"/>
                </a:solidFill>
                <a:latin typeface="Arial" panose="020B0604020202020204" pitchFamily="34" charset="0"/>
                <a:cs typeface="Arial" panose="020B0604020202020204" pitchFamily="34" charset="0"/>
              </a:rPr>
              <a:t> de Physique du Globe de Paris [IPGP] – </a:t>
            </a:r>
            <a:r>
              <a:rPr lang="en-GB" sz="1600" dirty="0" err="1">
                <a:solidFill>
                  <a:schemeClr val="tx1"/>
                </a:solidFill>
                <a:latin typeface="Arial" panose="020B0604020202020204" pitchFamily="34" charset="0"/>
                <a:cs typeface="Arial" panose="020B0604020202020204" pitchFamily="34" charset="0"/>
              </a:rPr>
              <a:t>Martinque</a:t>
            </a:r>
            <a:r>
              <a:rPr lang="en-GB" sz="1600" dirty="0">
                <a:solidFill>
                  <a:schemeClr val="tx1"/>
                </a:solidFill>
                <a:latin typeface="Arial" panose="020B0604020202020204" pitchFamily="34" charset="0"/>
                <a:cs typeface="Arial" panose="020B0604020202020204" pitchFamily="34" charset="0"/>
              </a:rPr>
              <a:t> is an overseas department of France</a:t>
            </a:r>
          </a:p>
          <a:p>
            <a:pPr lvl="0" indent="-330200">
              <a:lnSpc>
                <a:spcPct val="100000"/>
              </a:lnSpc>
              <a:buClr>
                <a:schemeClr val="dk1"/>
              </a:buClr>
              <a:buSzPts val="1600"/>
            </a:pPr>
            <a:endParaRPr lang="en-GB" sz="1600" dirty="0">
              <a:solidFill>
                <a:schemeClr val="tx1"/>
              </a:solidFill>
              <a:latin typeface="Arial" panose="020B0604020202020204" pitchFamily="34" charset="0"/>
              <a:cs typeface="Arial" panose="020B0604020202020204" pitchFamily="34" charset="0"/>
            </a:endParaRPr>
          </a:p>
          <a:p>
            <a:pPr indent="-330200">
              <a:lnSpc>
                <a:spcPct val="100000"/>
              </a:lnSpc>
              <a:buClr>
                <a:schemeClr val="dk1"/>
              </a:buClr>
              <a:buSzPts val="1600"/>
            </a:pPr>
            <a:r>
              <a:rPr lang="en-US" sz="1600" dirty="0" err="1">
                <a:solidFill>
                  <a:schemeClr val="tx1"/>
                </a:solidFill>
                <a:latin typeface="Arial" panose="020B0604020202020204" pitchFamily="34" charset="0"/>
                <a:cs typeface="Arial" panose="020B0604020202020204" pitchFamily="34" charset="0"/>
              </a:rPr>
              <a:t>Rabaul</a:t>
            </a:r>
            <a:r>
              <a:rPr lang="en-US" sz="1600" dirty="0">
                <a:solidFill>
                  <a:schemeClr val="tx1"/>
                </a:solidFill>
                <a:latin typeface="Arial" panose="020B0604020202020204" pitchFamily="34" charset="0"/>
                <a:cs typeface="Arial" panose="020B0604020202020204" pitchFamily="34" charset="0"/>
              </a:rPr>
              <a:t> Volcanological Observatory (</a:t>
            </a:r>
            <a:r>
              <a:rPr lang="en-US" sz="1600" b="1" dirty="0">
                <a:solidFill>
                  <a:schemeClr val="tx1"/>
                </a:solidFill>
                <a:latin typeface="Arial" panose="020B0604020202020204" pitchFamily="34" charset="0"/>
                <a:cs typeface="Arial" panose="020B0604020202020204" pitchFamily="34" charset="0"/>
              </a:rPr>
              <a:t>RVO</a:t>
            </a:r>
            <a:r>
              <a:rPr lang="en-US" sz="1600" dirty="0">
                <a:solidFill>
                  <a:schemeClr val="tx1"/>
                </a:solidFill>
                <a:latin typeface="Arial" panose="020B0604020202020204" pitchFamily="34" charset="0"/>
                <a:cs typeface="Arial" panose="020B0604020202020204" pitchFamily="34" charset="0"/>
              </a:rPr>
              <a:t>) – established 1938 after the 1937 eruption by the Australian government – volcanologist (Dr Charles </a:t>
            </a:r>
            <a:r>
              <a:rPr lang="en-US" sz="1600" dirty="0" err="1">
                <a:solidFill>
                  <a:schemeClr val="tx1"/>
                </a:solidFill>
                <a:latin typeface="Arial" panose="020B0604020202020204" pitchFamily="34" charset="0"/>
                <a:cs typeface="Arial" panose="020B0604020202020204" pitchFamily="34" charset="0"/>
              </a:rPr>
              <a:t>Stehn</a:t>
            </a:r>
            <a:r>
              <a:rPr lang="en-US" sz="1600" dirty="0">
                <a:solidFill>
                  <a:schemeClr val="tx1"/>
                </a:solidFill>
                <a:latin typeface="Arial" panose="020B0604020202020204" pitchFamily="34" charset="0"/>
                <a:cs typeface="Arial" panose="020B0604020202020204" pitchFamily="34" charset="0"/>
              </a:rPr>
              <a:t>) advice sought as to whether </a:t>
            </a:r>
            <a:r>
              <a:rPr lang="en-US" sz="1600" dirty="0" err="1">
                <a:solidFill>
                  <a:schemeClr val="tx1"/>
                </a:solidFill>
                <a:latin typeface="Arial" panose="020B0604020202020204" pitchFamily="34" charset="0"/>
                <a:cs typeface="Arial" panose="020B0604020202020204" pitchFamily="34" charset="0"/>
              </a:rPr>
              <a:t>Rabaul</a:t>
            </a:r>
            <a:r>
              <a:rPr lang="en-US" sz="1600" dirty="0">
                <a:solidFill>
                  <a:schemeClr val="tx1"/>
                </a:solidFill>
                <a:latin typeface="Arial" panose="020B0604020202020204" pitchFamily="34" charset="0"/>
                <a:cs typeface="Arial" panose="020B0604020202020204" pitchFamily="34" charset="0"/>
              </a:rPr>
              <a:t> should remain the capital</a:t>
            </a:r>
            <a:r>
              <a:rPr lang="en-US" sz="1600" baseline="30000" dirty="0">
                <a:solidFill>
                  <a:schemeClr val="tx1"/>
                </a:solidFill>
                <a:latin typeface="Arial" panose="020B0604020202020204" pitchFamily="34" charset="0"/>
                <a:cs typeface="Arial" panose="020B0604020202020204" pitchFamily="34" charset="0"/>
              </a:rPr>
              <a:t>2</a:t>
            </a:r>
          </a:p>
          <a:p>
            <a:pPr indent="-330200">
              <a:lnSpc>
                <a:spcPct val="100000"/>
              </a:lnSpc>
              <a:buClr>
                <a:schemeClr val="dk1"/>
              </a:buClr>
              <a:buSzPts val="1600"/>
            </a:pPr>
            <a:endParaRPr lang="en-US" sz="1600" dirty="0">
              <a:solidFill>
                <a:schemeClr val="tx1"/>
              </a:solidFill>
              <a:latin typeface="Arial" panose="020B0604020202020204" pitchFamily="34" charset="0"/>
              <a:cs typeface="Arial" panose="020B0604020202020204" pitchFamily="34" charset="0"/>
            </a:endParaRPr>
          </a:p>
          <a:p>
            <a:pPr indent="-330200">
              <a:lnSpc>
                <a:spcPct val="100000"/>
              </a:lnSpc>
              <a:buClr>
                <a:schemeClr val="dk1"/>
              </a:buClr>
              <a:buSzPts val="1600"/>
            </a:pPr>
            <a:r>
              <a:rPr lang="en-US" sz="1600" dirty="0">
                <a:solidFill>
                  <a:schemeClr val="tx1"/>
                </a:solidFill>
                <a:latin typeface="Arial" panose="020B0604020202020204" pitchFamily="34" charset="0"/>
                <a:cs typeface="Arial" panose="020B0604020202020204" pitchFamily="34" charset="0"/>
              </a:rPr>
              <a:t>Centre for Volcanology and Geological Hazard Mitigation (</a:t>
            </a:r>
            <a:r>
              <a:rPr lang="en-US" sz="1600" b="1" dirty="0">
                <a:solidFill>
                  <a:schemeClr val="tx1"/>
                </a:solidFill>
                <a:latin typeface="Arial" panose="020B0604020202020204" pitchFamily="34" charset="0"/>
                <a:cs typeface="Arial" panose="020B0604020202020204" pitchFamily="34" charset="0"/>
              </a:rPr>
              <a:t>CVGHM</a:t>
            </a:r>
            <a:r>
              <a:rPr lang="en-US" sz="1600" dirty="0">
                <a:solidFill>
                  <a:schemeClr val="tx1"/>
                </a:solidFill>
                <a:latin typeface="Arial" panose="020B0604020202020204" pitchFamily="34" charset="0"/>
                <a:cs typeface="Arial" panose="020B0604020202020204" pitchFamily="34" charset="0"/>
              </a:rPr>
              <a:t>) Indonesia – established 1918 by the government of the Netherlands East Indies</a:t>
            </a:r>
            <a:r>
              <a:rPr lang="en-US" sz="1600" baseline="30000" dirty="0">
                <a:solidFill>
                  <a:schemeClr val="tx1"/>
                </a:solidFill>
                <a:latin typeface="Arial" panose="020B0604020202020204" pitchFamily="34" charset="0"/>
                <a:cs typeface="Arial" panose="020B0604020202020204" pitchFamily="34" charset="0"/>
              </a:rPr>
              <a:t>3</a:t>
            </a:r>
          </a:p>
        </p:txBody>
      </p:sp>
      <p:sp>
        <p:nvSpPr>
          <p:cNvPr id="6" name="Google Shape;115;p28">
            <a:extLst>
              <a:ext uri="{FF2B5EF4-FFF2-40B4-BE49-F238E27FC236}">
                <a16:creationId xmlns:a16="http://schemas.microsoft.com/office/drawing/2014/main" id="{EA369AF1-DFB7-FA4A-88F3-28CC811C41DE}"/>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a:solidFill>
                  <a:schemeClr val="tx1"/>
                </a:solidFill>
                <a:latin typeface="Arial" panose="020B0604020202020204" pitchFamily="34" charset="0"/>
                <a:cs typeface="Arial" panose="020B0604020202020204" pitchFamily="34" charset="0"/>
              </a:rPr>
              <a:t>Volcano observatories</a:t>
            </a:r>
            <a:endParaRPr lang="en-GB" sz="265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8217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4E606F-321A-5E4C-8630-C744C55BD69E}"/>
              </a:ext>
            </a:extLst>
          </p:cNvPr>
          <p:cNvSpPr>
            <a:spLocks noGrp="1"/>
          </p:cNvSpPr>
          <p:nvPr>
            <p:ph idx="1"/>
          </p:nvPr>
        </p:nvSpPr>
        <p:spPr>
          <a:xfrm>
            <a:off x="378782" y="877362"/>
            <a:ext cx="4193218" cy="4242363"/>
          </a:xfrm>
        </p:spPr>
        <p:txBody>
          <a:bodyPr>
            <a:normAutofit lnSpcReduction="10000"/>
          </a:bodyPr>
          <a:lstStyle/>
          <a:p>
            <a:pPr marL="0" indent="0">
              <a:lnSpc>
                <a:spcPct val="100000"/>
              </a:lnSpc>
              <a:buNone/>
            </a:pPr>
            <a:r>
              <a:rPr lang="en-US" sz="1600" b="1" dirty="0">
                <a:solidFill>
                  <a:schemeClr val="tx1"/>
                </a:solidFill>
                <a:latin typeface="Arial" panose="020B0604020202020204" pitchFamily="34" charset="0"/>
                <a:cs typeface="Arial" panose="020B0604020202020204" pitchFamily="34" charset="0"/>
              </a:rPr>
              <a:t>Colonial archives </a:t>
            </a:r>
            <a:r>
              <a:rPr lang="en-US" sz="1600" dirty="0">
                <a:solidFill>
                  <a:schemeClr val="tx1"/>
                </a:solidFill>
                <a:latin typeface="Arial" panose="020B0604020202020204" pitchFamily="34" charset="0"/>
                <a:cs typeface="Arial" panose="020B0604020202020204" pitchFamily="34" charset="0"/>
              </a:rPr>
              <a:t>can provide detailed reports of volcanic eruptions (e.g., eyewitness accounts, official correspondence, government documents, ship logs, etc.), data that cannot be derived solely from geological evidence</a:t>
            </a:r>
            <a:r>
              <a:rPr lang="en-US" sz="1600" baseline="30000" dirty="0">
                <a:solidFill>
                  <a:schemeClr val="tx1"/>
                </a:solidFill>
                <a:latin typeface="Arial" panose="020B0604020202020204" pitchFamily="34" charset="0"/>
                <a:cs typeface="Arial" panose="020B0604020202020204" pitchFamily="34" charset="0"/>
              </a:rPr>
              <a:t>4</a:t>
            </a:r>
          </a:p>
          <a:p>
            <a:pPr marL="0" indent="0">
              <a:lnSpc>
                <a:spcPct val="100000"/>
              </a:lnSpc>
              <a:buNone/>
            </a:pPr>
            <a:endParaRPr lang="en-US" sz="1600" dirty="0">
              <a:solidFill>
                <a:schemeClr val="tx1"/>
              </a:solidFill>
              <a:latin typeface="Arial" panose="020B0604020202020204" pitchFamily="34" charset="0"/>
              <a:cs typeface="Arial" panose="020B0604020202020204" pitchFamily="34" charset="0"/>
            </a:endParaRPr>
          </a:p>
          <a:p>
            <a:pPr marL="0" indent="0">
              <a:lnSpc>
                <a:spcPct val="100000"/>
              </a:lnSpc>
              <a:buNone/>
            </a:pPr>
            <a:r>
              <a:rPr lang="en-US" sz="1600" b="1" dirty="0">
                <a:solidFill>
                  <a:schemeClr val="tx1"/>
                </a:solidFill>
                <a:latin typeface="Arial" panose="020B0604020202020204" pitchFamily="34" charset="0"/>
                <a:cs typeface="Arial" panose="020B0604020202020204" pitchFamily="34" charset="0"/>
              </a:rPr>
              <a:t>1717 eruption of </a:t>
            </a:r>
            <a:r>
              <a:rPr lang="en-GB" sz="1600" b="1" dirty="0" err="1">
                <a:solidFill>
                  <a:schemeClr val="tx1"/>
                </a:solidFill>
                <a:latin typeface="Arial" panose="020B0604020202020204" pitchFamily="34" charset="0"/>
                <a:cs typeface="Arial" panose="020B0604020202020204" pitchFamily="34" charset="0"/>
              </a:rPr>
              <a:t>Volcán</a:t>
            </a:r>
            <a:r>
              <a:rPr lang="en-GB" sz="1600" b="1" dirty="0">
                <a:solidFill>
                  <a:schemeClr val="tx1"/>
                </a:solidFill>
                <a:latin typeface="Arial" panose="020B0604020202020204" pitchFamily="34" charset="0"/>
                <a:cs typeface="Arial" panose="020B0604020202020204" pitchFamily="34" charset="0"/>
              </a:rPr>
              <a:t> de Fuego, Guatemala</a:t>
            </a:r>
            <a:r>
              <a:rPr lang="en-US" sz="1600" b="1" dirty="0">
                <a:solidFill>
                  <a:schemeClr val="tx1"/>
                </a:solidFill>
                <a:latin typeface="Arial" panose="020B0604020202020204" pitchFamily="34" charset="0"/>
                <a:cs typeface="Arial" panose="020B0604020202020204" pitchFamily="34" charset="0"/>
              </a:rPr>
              <a:t>:</a:t>
            </a:r>
            <a:r>
              <a:rPr lang="en-US" sz="1600" dirty="0">
                <a:solidFill>
                  <a:schemeClr val="tx1"/>
                </a:solidFill>
                <a:latin typeface="Arial" panose="020B0604020202020204" pitchFamily="34" charset="0"/>
                <a:cs typeface="Arial" panose="020B0604020202020204" pitchFamily="34" charset="0"/>
              </a:rPr>
              <a:t> Spanish </a:t>
            </a:r>
            <a:r>
              <a:rPr lang="en-US" sz="1600" dirty="0" err="1">
                <a:solidFill>
                  <a:schemeClr val="tx1"/>
                </a:solidFill>
                <a:latin typeface="Arial" panose="020B0604020202020204" pitchFamily="34" charset="0"/>
                <a:cs typeface="Arial" panose="020B0604020202020204" pitchFamily="34" charset="0"/>
              </a:rPr>
              <a:t>colonisation</a:t>
            </a:r>
            <a:r>
              <a:rPr lang="en-US" sz="1600" dirty="0">
                <a:solidFill>
                  <a:schemeClr val="tx1"/>
                </a:solidFill>
                <a:latin typeface="Arial" panose="020B0604020202020204" pitchFamily="34" charset="0"/>
                <a:cs typeface="Arial" panose="020B0604020202020204" pitchFamily="34" charset="0"/>
              </a:rPr>
              <a:t> resulted in extensive written records – compilation of documents gave geological information, event timings, and impacts</a:t>
            </a:r>
            <a:r>
              <a:rPr lang="en-US" sz="1600" baseline="30000" dirty="0">
                <a:solidFill>
                  <a:schemeClr val="tx1"/>
                </a:solidFill>
                <a:latin typeface="Arial" panose="020B0604020202020204" pitchFamily="34" charset="0"/>
                <a:cs typeface="Arial" panose="020B0604020202020204" pitchFamily="34" charset="0"/>
              </a:rPr>
              <a:t>5</a:t>
            </a:r>
          </a:p>
          <a:p>
            <a:pPr marL="0" indent="0">
              <a:lnSpc>
                <a:spcPct val="100000"/>
              </a:lnSpc>
              <a:buNone/>
            </a:pPr>
            <a:endParaRPr lang="en-US" sz="1600" baseline="30000" dirty="0">
              <a:solidFill>
                <a:schemeClr val="tx1"/>
              </a:solidFill>
              <a:latin typeface="Arial" panose="020B0604020202020204" pitchFamily="34" charset="0"/>
              <a:cs typeface="Arial" panose="020B0604020202020204" pitchFamily="34" charset="0"/>
            </a:endParaRPr>
          </a:p>
          <a:p>
            <a:pPr marL="0" indent="0">
              <a:lnSpc>
                <a:spcPct val="100000"/>
              </a:lnSpc>
              <a:buNone/>
            </a:pPr>
            <a:r>
              <a:rPr lang="en-GB" sz="1600" dirty="0">
                <a:solidFill>
                  <a:schemeClr val="tx1"/>
                </a:solidFill>
                <a:latin typeface="Arial" panose="020B0604020202020204" pitchFamily="34" charset="0"/>
                <a:cs typeface="Arial" panose="020B0604020202020204" pitchFamily="34" charset="0"/>
              </a:rPr>
              <a:t>However, </a:t>
            </a:r>
            <a:r>
              <a:rPr lang="en-GB" sz="1600" b="1" dirty="0">
                <a:solidFill>
                  <a:schemeClr val="tx1"/>
                </a:solidFill>
                <a:latin typeface="Arial" panose="020B0604020202020204" pitchFamily="34" charset="0"/>
                <a:cs typeface="Arial" panose="020B0604020202020204" pitchFamily="34" charset="0"/>
              </a:rPr>
              <a:t>oral traditions</a:t>
            </a:r>
            <a:r>
              <a:rPr lang="en-GB" sz="1600" dirty="0">
                <a:solidFill>
                  <a:schemeClr val="tx1"/>
                </a:solidFill>
                <a:latin typeface="Arial" panose="020B0604020202020204" pitchFamily="34" charset="0"/>
                <a:cs typeface="Arial" panose="020B0604020202020204" pitchFamily="34" charset="0"/>
              </a:rPr>
              <a:t> and </a:t>
            </a:r>
            <a:r>
              <a:rPr lang="en-GB" sz="1600" b="1" dirty="0">
                <a:solidFill>
                  <a:schemeClr val="tx1"/>
                </a:solidFill>
                <a:latin typeface="Arial" panose="020B0604020202020204" pitchFamily="34" charset="0"/>
                <a:cs typeface="Arial" panose="020B0604020202020204" pitchFamily="34" charset="0"/>
              </a:rPr>
              <a:t>pictorial documents</a:t>
            </a:r>
            <a:r>
              <a:rPr lang="en-GB" sz="1600" dirty="0">
                <a:solidFill>
                  <a:schemeClr val="tx1"/>
                </a:solidFill>
                <a:latin typeface="Arial" panose="020B0604020202020204" pitchFamily="34" charset="0"/>
                <a:cs typeface="Arial" panose="020B0604020202020204" pitchFamily="34" charset="0"/>
              </a:rPr>
              <a:t> from Indigenous peoples also provide detailed accounts of volcanic activity that can go beyond these written, colonial documents</a:t>
            </a:r>
            <a:r>
              <a:rPr lang="en-GB" sz="1600" baseline="30000" dirty="0">
                <a:solidFill>
                  <a:schemeClr val="tx1"/>
                </a:solidFill>
                <a:latin typeface="Arial" panose="020B0604020202020204" pitchFamily="34" charset="0"/>
                <a:cs typeface="Arial" panose="020B0604020202020204" pitchFamily="34" charset="0"/>
              </a:rPr>
              <a:t>6,7</a:t>
            </a:r>
          </a:p>
        </p:txBody>
      </p:sp>
      <p:sp>
        <p:nvSpPr>
          <p:cNvPr id="4" name="TextBox 3">
            <a:extLst>
              <a:ext uri="{FF2B5EF4-FFF2-40B4-BE49-F238E27FC236}">
                <a16:creationId xmlns:a16="http://schemas.microsoft.com/office/drawing/2014/main" id="{B6F4AE57-297E-A148-9E3B-DA6E2D4320F9}"/>
              </a:ext>
            </a:extLst>
          </p:cNvPr>
          <p:cNvSpPr txBox="1"/>
          <p:nvPr/>
        </p:nvSpPr>
        <p:spPr>
          <a:xfrm>
            <a:off x="7972425" y="82818"/>
            <a:ext cx="1171575" cy="253916"/>
          </a:xfrm>
          <a:prstGeom prst="rect">
            <a:avLst/>
          </a:prstGeom>
          <a:noFill/>
        </p:spPr>
        <p:txBody>
          <a:bodyPr wrap="square" rtlCol="0">
            <a:spAutoFit/>
          </a:bodyPr>
          <a:lstStyle/>
          <a:p>
            <a:r>
              <a:rPr lang="en-US" sz="1050" dirty="0">
                <a:latin typeface="Helvetica" pitchFamily="2" charset="0"/>
              </a:rPr>
              <a:t>Pozzo+2016</a:t>
            </a:r>
            <a:r>
              <a:rPr lang="en-US" sz="1050" baseline="30000" dirty="0">
                <a:latin typeface="Helvetica" pitchFamily="2" charset="0"/>
              </a:rPr>
              <a:t>4</a:t>
            </a:r>
          </a:p>
        </p:txBody>
      </p:sp>
      <p:sp>
        <p:nvSpPr>
          <p:cNvPr id="8" name="Google Shape;115;p28">
            <a:extLst>
              <a:ext uri="{FF2B5EF4-FFF2-40B4-BE49-F238E27FC236}">
                <a16:creationId xmlns:a16="http://schemas.microsoft.com/office/drawing/2014/main" id="{7DEE7F01-5C9B-7645-B4E8-04F8D40BDEBA}"/>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a:solidFill>
                  <a:schemeClr val="tx1"/>
                </a:solidFill>
                <a:latin typeface="Arial" panose="020B0604020202020204" pitchFamily="34" charset="0"/>
                <a:cs typeface="Arial" panose="020B0604020202020204" pitchFamily="34" charset="0"/>
              </a:rPr>
              <a:t>Records of historical eruptions</a:t>
            </a:r>
            <a:endParaRPr lang="en-GB" sz="2650" dirty="0">
              <a:solidFill>
                <a:schemeClr val="tx1"/>
              </a:solidFill>
              <a:latin typeface="Arial" panose="020B0604020202020204" pitchFamily="34" charset="0"/>
              <a:cs typeface="Arial" panose="020B0604020202020204" pitchFamily="34" charset="0"/>
            </a:endParaRPr>
          </a:p>
        </p:txBody>
      </p:sp>
      <p:sp>
        <p:nvSpPr>
          <p:cNvPr id="9" name="Google Shape;118;p28">
            <a:extLst>
              <a:ext uri="{FF2B5EF4-FFF2-40B4-BE49-F238E27FC236}">
                <a16:creationId xmlns:a16="http://schemas.microsoft.com/office/drawing/2014/main" id="{7C7FD8AB-2E2F-B745-BFCE-ADBC5B9084F3}"/>
              </a:ext>
            </a:extLst>
          </p:cNvPr>
          <p:cNvSpPr txBox="1"/>
          <p:nvPr/>
        </p:nvSpPr>
        <p:spPr>
          <a:xfrm>
            <a:off x="5416198" y="4277669"/>
            <a:ext cx="3727800" cy="208819"/>
          </a:xfrm>
          <a:prstGeom prst="rect">
            <a:avLst/>
          </a:prstGeom>
          <a:noFill/>
          <a:ln>
            <a:noFill/>
          </a:ln>
        </p:spPr>
        <p:txBody>
          <a:bodyPr spcFirstLastPara="1" wrap="square" lIns="91425" tIns="27425" rIns="0" bIns="91425" anchor="t" anchorCtr="0">
            <a:noAutofit/>
          </a:bodyPr>
          <a:lstStyle/>
          <a:p>
            <a:pPr algn="r">
              <a:buSzPts val="1000"/>
            </a:pPr>
            <a:r>
              <a:rPr lang="en" sz="1000" u="sng" dirty="0">
                <a:solidFill>
                  <a:schemeClr val="hlink"/>
                </a:solidFill>
                <a:highlight>
                  <a:srgbClr val="FFFFFF"/>
                </a:highlight>
                <a:hlinkClick r:id="rId3"/>
              </a:rPr>
              <a:t>Wikimedia Commons/</a:t>
            </a:r>
            <a:r>
              <a:rPr lang="en-GB" sz="1000" u="sng" dirty="0">
                <a:solidFill>
                  <a:schemeClr val="hlink"/>
                </a:solidFill>
                <a:hlinkClick r:id="rId3"/>
              </a:rPr>
              <a:t>Kevin Sebold</a:t>
            </a:r>
            <a:endParaRPr sz="1000" b="0" i="0" u="none" strike="noStrike" cap="none" dirty="0">
              <a:solidFill>
                <a:srgbClr val="000000"/>
              </a:solidFill>
              <a:latin typeface="Arial"/>
              <a:ea typeface="Arial"/>
              <a:cs typeface="Arial"/>
              <a:sym typeface="Arial"/>
            </a:endParaRPr>
          </a:p>
        </p:txBody>
      </p:sp>
      <p:sp>
        <p:nvSpPr>
          <p:cNvPr id="10" name="Google Shape;153;p31">
            <a:extLst>
              <a:ext uri="{FF2B5EF4-FFF2-40B4-BE49-F238E27FC236}">
                <a16:creationId xmlns:a16="http://schemas.microsoft.com/office/drawing/2014/main" id="{5060F6C5-3A08-0F4C-9B38-D212C0294E44}"/>
              </a:ext>
            </a:extLst>
          </p:cNvPr>
          <p:cNvSpPr txBox="1"/>
          <p:nvPr/>
        </p:nvSpPr>
        <p:spPr>
          <a:xfrm>
            <a:off x="4666049" y="901136"/>
            <a:ext cx="4477949" cy="372692"/>
          </a:xfrm>
          <a:prstGeom prst="rect">
            <a:avLst/>
          </a:prstGeom>
          <a:solidFill>
            <a:schemeClr val="bg1">
              <a:lumMod val="95000"/>
            </a:schemeClr>
          </a:solidFill>
          <a:ln>
            <a:noFill/>
          </a:ln>
        </p:spPr>
        <p:txBody>
          <a:bodyPr spcFirstLastPara="1" wrap="square" lIns="91425" tIns="91425" rIns="91425" bIns="91425" anchor="ctr" anchorCtr="0">
            <a:noAutofit/>
          </a:bodyPr>
          <a:lstStyle/>
          <a:p>
            <a:pPr>
              <a:buSzPts val="1500"/>
            </a:pPr>
            <a:r>
              <a:rPr lang="en-GB" dirty="0">
                <a:solidFill>
                  <a:srgbClr val="666666"/>
                </a:solidFill>
              </a:rPr>
              <a:t>Strombolian eruption of </a:t>
            </a:r>
            <a:r>
              <a:rPr lang="en-GB" dirty="0" err="1">
                <a:solidFill>
                  <a:srgbClr val="666666"/>
                </a:solidFill>
              </a:rPr>
              <a:t>Volcán</a:t>
            </a:r>
            <a:r>
              <a:rPr lang="en-GB" dirty="0">
                <a:solidFill>
                  <a:srgbClr val="666666"/>
                </a:solidFill>
              </a:rPr>
              <a:t> de Fuego, Guatemala.</a:t>
            </a:r>
          </a:p>
        </p:txBody>
      </p:sp>
      <p:pic>
        <p:nvPicPr>
          <p:cNvPr id="4098" name="Picture 2">
            <a:extLst>
              <a:ext uri="{FF2B5EF4-FFF2-40B4-BE49-F238E27FC236}">
                <a16:creationId xmlns:a16="http://schemas.microsoft.com/office/drawing/2014/main" id="{31A536D7-36BF-A647-AF48-F38F5D8251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6052" y="1273828"/>
            <a:ext cx="4477948" cy="30038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25841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809F95-0100-404F-A91F-E8BBEFD948BA}"/>
              </a:ext>
            </a:extLst>
          </p:cNvPr>
          <p:cNvSpPr>
            <a:spLocks noGrp="1"/>
          </p:cNvSpPr>
          <p:nvPr>
            <p:ph idx="1"/>
          </p:nvPr>
        </p:nvSpPr>
        <p:spPr>
          <a:xfrm>
            <a:off x="371732" y="815926"/>
            <a:ext cx="6045213" cy="2447365"/>
          </a:xfrm>
        </p:spPr>
        <p:txBody>
          <a:bodyPr>
            <a:normAutofit/>
          </a:bodyPr>
          <a:lstStyle/>
          <a:p>
            <a:pPr lvl="0" indent="-336550">
              <a:lnSpc>
                <a:spcPct val="100000"/>
              </a:lnSpc>
              <a:buClr>
                <a:srgbClr val="000000"/>
              </a:buClr>
              <a:buSzPts val="1700"/>
            </a:pPr>
            <a:r>
              <a:rPr lang="en-US" sz="1600" dirty="0" err="1">
                <a:solidFill>
                  <a:schemeClr val="tx1"/>
                </a:solidFill>
                <a:latin typeface="Arial" panose="020B0604020202020204" pitchFamily="34" charset="0"/>
                <a:cs typeface="Arial" panose="020B0604020202020204" pitchFamily="34" charset="0"/>
              </a:rPr>
              <a:t>Colonised</a:t>
            </a:r>
            <a:r>
              <a:rPr lang="en-US" sz="1600" dirty="0">
                <a:solidFill>
                  <a:schemeClr val="tx1"/>
                </a:solidFill>
                <a:latin typeface="Arial" panose="020B0604020202020204" pitchFamily="34" charset="0"/>
                <a:cs typeface="Arial" panose="020B0604020202020204" pitchFamily="34" charset="0"/>
              </a:rPr>
              <a:t> by (mostly) the English from 17</a:t>
            </a:r>
            <a:r>
              <a:rPr lang="en-US" sz="1600" baseline="30000" dirty="0">
                <a:solidFill>
                  <a:schemeClr val="tx1"/>
                </a:solidFill>
                <a:latin typeface="Arial" panose="020B0604020202020204" pitchFamily="34" charset="0"/>
                <a:cs typeface="Arial" panose="020B0604020202020204" pitchFamily="34" charset="0"/>
              </a:rPr>
              <a:t>th</a:t>
            </a:r>
            <a:r>
              <a:rPr lang="en-US" sz="1600" dirty="0">
                <a:solidFill>
                  <a:schemeClr val="tx1"/>
                </a:solidFill>
                <a:latin typeface="Arial" panose="020B0604020202020204" pitchFamily="34" charset="0"/>
                <a:cs typeface="Arial" panose="020B0604020202020204" pitchFamily="34" charset="0"/>
              </a:rPr>
              <a:t> century, currently a British Overseas Territory</a:t>
            </a:r>
          </a:p>
          <a:p>
            <a:pPr lvl="0" indent="-336550">
              <a:lnSpc>
                <a:spcPct val="100000"/>
              </a:lnSpc>
              <a:buClr>
                <a:srgbClr val="000000"/>
              </a:buClr>
              <a:buSzPts val="1700"/>
            </a:pPr>
            <a:r>
              <a:rPr lang="en-US" sz="1600" dirty="0">
                <a:solidFill>
                  <a:schemeClr val="tx1"/>
                </a:solidFill>
                <a:latin typeface="Arial" panose="020B0604020202020204" pitchFamily="34" charset="0"/>
                <a:cs typeface="Arial" panose="020B0604020202020204" pitchFamily="34" charset="0"/>
              </a:rPr>
              <a:t>Up to 10,000 enslaved African people by late 18</a:t>
            </a:r>
            <a:r>
              <a:rPr lang="en-US" sz="1600" baseline="30000" dirty="0">
                <a:solidFill>
                  <a:schemeClr val="tx1"/>
                </a:solidFill>
                <a:latin typeface="Arial" panose="020B0604020202020204" pitchFamily="34" charset="0"/>
                <a:cs typeface="Arial" panose="020B0604020202020204" pitchFamily="34" charset="0"/>
              </a:rPr>
              <a:t>th</a:t>
            </a:r>
            <a:r>
              <a:rPr lang="en-US" sz="1600" dirty="0">
                <a:solidFill>
                  <a:schemeClr val="tx1"/>
                </a:solidFill>
                <a:latin typeface="Arial" panose="020B0604020202020204" pitchFamily="34" charset="0"/>
                <a:cs typeface="Arial" panose="020B0604020202020204" pitchFamily="34" charset="0"/>
              </a:rPr>
              <a:t> century involved in sugar plantations</a:t>
            </a:r>
            <a:r>
              <a:rPr lang="en-US" sz="1600" baseline="30000" dirty="0">
                <a:solidFill>
                  <a:schemeClr val="tx1"/>
                </a:solidFill>
                <a:latin typeface="Arial" panose="020B0604020202020204" pitchFamily="34" charset="0"/>
                <a:cs typeface="Arial" panose="020B0604020202020204" pitchFamily="34" charset="0"/>
              </a:rPr>
              <a:t>8</a:t>
            </a:r>
          </a:p>
          <a:p>
            <a:pPr lvl="0" indent="-336550">
              <a:lnSpc>
                <a:spcPct val="100000"/>
              </a:lnSpc>
              <a:buClr>
                <a:srgbClr val="000000"/>
              </a:buClr>
              <a:buSzPts val="1700"/>
            </a:pPr>
            <a:r>
              <a:rPr lang="en-US" sz="1600" dirty="0">
                <a:solidFill>
                  <a:schemeClr val="tx1"/>
                </a:solidFill>
                <a:latin typeface="Arial" panose="020B0604020202020204" pitchFamily="34" charset="0"/>
                <a:cs typeface="Arial" panose="020B0604020202020204" pitchFamily="34" charset="0"/>
              </a:rPr>
              <a:t>Monserrat Volcano Observatory (MVO) set up from 1995 (officially 1998) due to volcanic activity – initially run by the British Geological Survey (BGS)</a:t>
            </a:r>
          </a:p>
          <a:p>
            <a:pPr lvl="0" indent="-336550">
              <a:lnSpc>
                <a:spcPct val="100000"/>
              </a:lnSpc>
              <a:buClr>
                <a:srgbClr val="000000"/>
              </a:buClr>
              <a:buSzPts val="1700"/>
            </a:pPr>
            <a:r>
              <a:rPr lang="en-US" sz="1600" dirty="0">
                <a:solidFill>
                  <a:schemeClr val="tx1"/>
                </a:solidFill>
                <a:latin typeface="Arial" panose="020B0604020202020204" pitchFamily="34" charset="0"/>
                <a:cs typeface="Arial" panose="020B0604020202020204" pitchFamily="34" charset="0"/>
              </a:rPr>
              <a:t>Now run by Seismic Research Centre, University of the West Indies, Trinidad</a:t>
            </a:r>
            <a:r>
              <a:rPr lang="en-US" sz="1600" baseline="30000" dirty="0">
                <a:solidFill>
                  <a:schemeClr val="tx1"/>
                </a:solidFill>
                <a:latin typeface="Arial" panose="020B0604020202020204" pitchFamily="34" charset="0"/>
                <a:cs typeface="Arial" panose="020B0604020202020204" pitchFamily="34" charset="0"/>
              </a:rPr>
              <a:t>9</a:t>
            </a:r>
            <a:endParaRPr lang="en-US" sz="1600" dirty="0">
              <a:solidFill>
                <a:schemeClr val="tx1"/>
              </a:solidFill>
              <a:latin typeface="Arial" panose="020B0604020202020204" pitchFamily="34" charset="0"/>
              <a:cs typeface="Arial" panose="020B0604020202020204" pitchFamily="34" charset="0"/>
            </a:endParaRPr>
          </a:p>
        </p:txBody>
      </p:sp>
      <p:sp>
        <p:nvSpPr>
          <p:cNvPr id="9" name="Content Placeholder 2">
            <a:extLst>
              <a:ext uri="{FF2B5EF4-FFF2-40B4-BE49-F238E27FC236}">
                <a16:creationId xmlns:a16="http://schemas.microsoft.com/office/drawing/2014/main" id="{DAC64430-5600-D743-BB87-2DC1C204B023}"/>
              </a:ext>
            </a:extLst>
          </p:cNvPr>
          <p:cNvSpPr txBox="1">
            <a:spLocks/>
          </p:cNvSpPr>
          <p:nvPr/>
        </p:nvSpPr>
        <p:spPr>
          <a:xfrm>
            <a:off x="393587" y="3382597"/>
            <a:ext cx="6045211" cy="17189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400" dirty="0">
                <a:solidFill>
                  <a:srgbClr val="666566"/>
                </a:solidFill>
                <a:latin typeface="Arial" panose="020B0604020202020204" pitchFamily="34" charset="0"/>
                <a:cs typeface="Arial" panose="020B0604020202020204" pitchFamily="34" charset="0"/>
              </a:rPr>
              <a:t>“</a:t>
            </a:r>
            <a:r>
              <a:rPr lang="en-US" sz="1400" i="1" dirty="0">
                <a:solidFill>
                  <a:srgbClr val="666566"/>
                </a:solidFill>
                <a:latin typeface="Arial" panose="020B0604020202020204" pitchFamily="34" charset="0"/>
                <a:cs typeface="Arial" panose="020B0604020202020204" pitchFamily="34" charset="0"/>
              </a:rPr>
              <a:t>… it explores the role of geological sciences – which were both reshaped by the eruption and came to hold political power over the island. External geoscientists (mostly British) had to negotiate the colonial dynamics of Montserratian politics as their knowledge came to have considerable power over the islanders. Yet geological science was also changed by Montserrat, not only in its knowledge but in its approach to risk – and this approach, driven by the concerns of Whitehall (the seat of the UK government), itself enabled the re-</a:t>
            </a:r>
            <a:r>
              <a:rPr lang="en-US" sz="1400" i="1" dirty="0" err="1">
                <a:solidFill>
                  <a:srgbClr val="666566"/>
                </a:solidFill>
                <a:latin typeface="Arial" panose="020B0604020202020204" pitchFamily="34" charset="0"/>
                <a:cs typeface="Arial" panose="020B0604020202020204" pitchFamily="34" charset="0"/>
              </a:rPr>
              <a:t>colonisation</a:t>
            </a:r>
            <a:r>
              <a:rPr lang="en-US" sz="1400" i="1" dirty="0">
                <a:solidFill>
                  <a:srgbClr val="666566"/>
                </a:solidFill>
                <a:latin typeface="Arial" panose="020B0604020202020204" pitchFamily="34" charset="0"/>
                <a:cs typeface="Arial" panose="020B0604020202020204" pitchFamily="34" charset="0"/>
              </a:rPr>
              <a:t> of Montserratian land.</a:t>
            </a:r>
            <a:r>
              <a:rPr lang="en-US" sz="1400" dirty="0">
                <a:solidFill>
                  <a:srgbClr val="666566"/>
                </a:solidFill>
                <a:latin typeface="Arial" panose="020B0604020202020204" pitchFamily="34" charset="0"/>
                <a:cs typeface="Arial" panose="020B0604020202020204" pitchFamily="34" charset="0"/>
              </a:rPr>
              <a:t>”</a:t>
            </a:r>
            <a:r>
              <a:rPr lang="en-US" sz="1400" baseline="30000" dirty="0">
                <a:solidFill>
                  <a:srgbClr val="666566"/>
                </a:solidFill>
                <a:latin typeface="Arial" panose="020B0604020202020204" pitchFamily="34" charset="0"/>
                <a:cs typeface="Arial" panose="020B0604020202020204" pitchFamily="34" charset="0"/>
              </a:rPr>
              <a:t>8</a:t>
            </a:r>
          </a:p>
        </p:txBody>
      </p:sp>
      <p:sp>
        <p:nvSpPr>
          <p:cNvPr id="11" name="Google Shape;115;p28">
            <a:extLst>
              <a:ext uri="{FF2B5EF4-FFF2-40B4-BE49-F238E27FC236}">
                <a16:creationId xmlns:a16="http://schemas.microsoft.com/office/drawing/2014/main" id="{A2A0E23A-B494-0B48-A8DA-51DB6C35D579}"/>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a:solidFill>
                  <a:schemeClr val="tx1"/>
                </a:solidFill>
                <a:latin typeface="Arial" panose="020B0604020202020204" pitchFamily="34" charset="0"/>
                <a:cs typeface="Arial" panose="020B0604020202020204" pitchFamily="34" charset="0"/>
              </a:rPr>
              <a:t>1995 eruption of Montserrat</a:t>
            </a:r>
            <a:endParaRPr lang="en-GB" sz="2650" dirty="0">
              <a:solidFill>
                <a:schemeClr val="tx1"/>
              </a:solidFill>
              <a:latin typeface="Arial" panose="020B0604020202020204" pitchFamily="34" charset="0"/>
              <a:cs typeface="Arial" panose="020B0604020202020204" pitchFamily="34" charset="0"/>
            </a:endParaRPr>
          </a:p>
        </p:txBody>
      </p:sp>
      <p:sp>
        <p:nvSpPr>
          <p:cNvPr id="12" name="Google Shape;153;p31">
            <a:extLst>
              <a:ext uri="{FF2B5EF4-FFF2-40B4-BE49-F238E27FC236}">
                <a16:creationId xmlns:a16="http://schemas.microsoft.com/office/drawing/2014/main" id="{EED09ED5-B136-5044-86E7-ABFA14EACF5D}"/>
              </a:ext>
            </a:extLst>
          </p:cNvPr>
          <p:cNvSpPr txBox="1"/>
          <p:nvPr/>
        </p:nvSpPr>
        <p:spPr>
          <a:xfrm>
            <a:off x="6418728" y="815926"/>
            <a:ext cx="2327790" cy="735571"/>
          </a:xfrm>
          <a:prstGeom prst="rect">
            <a:avLst/>
          </a:prstGeom>
          <a:solidFill>
            <a:schemeClr val="bg1">
              <a:lumMod val="95000"/>
            </a:schemeClr>
          </a:solidFill>
          <a:ln>
            <a:noFill/>
          </a:ln>
        </p:spPr>
        <p:txBody>
          <a:bodyPr spcFirstLastPara="1" wrap="square" lIns="91425" tIns="91425" rIns="91425" bIns="91425" anchor="ctr" anchorCtr="0">
            <a:noAutofit/>
          </a:bodyPr>
          <a:lstStyle/>
          <a:p>
            <a:pPr>
              <a:buSzPts val="1500"/>
            </a:pPr>
            <a:r>
              <a:rPr lang="en-GB" dirty="0">
                <a:solidFill>
                  <a:srgbClr val="666666"/>
                </a:solidFill>
              </a:rPr>
              <a:t>Map of Monserrat in the Lesser Antilles with the location of </a:t>
            </a:r>
            <a:r>
              <a:rPr lang="en-GB" dirty="0" err="1">
                <a:solidFill>
                  <a:srgbClr val="666666"/>
                </a:solidFill>
              </a:rPr>
              <a:t>Soufrière</a:t>
            </a:r>
            <a:r>
              <a:rPr lang="en-GB" dirty="0">
                <a:solidFill>
                  <a:srgbClr val="666666"/>
                </a:solidFill>
              </a:rPr>
              <a:t> Hills. </a:t>
            </a:r>
            <a:endParaRPr lang="en-GB" baseline="30000" dirty="0">
              <a:solidFill>
                <a:srgbClr val="666666"/>
              </a:solidFill>
            </a:endParaRPr>
          </a:p>
        </p:txBody>
      </p:sp>
      <p:pic>
        <p:nvPicPr>
          <p:cNvPr id="4" name="Picture 3" descr="Graphical user interface, application&#10;&#10;Description automatically generated">
            <a:extLst>
              <a:ext uri="{FF2B5EF4-FFF2-40B4-BE49-F238E27FC236}">
                <a16:creationId xmlns:a16="http://schemas.microsoft.com/office/drawing/2014/main" id="{0C102961-267A-B142-BDE9-9C6566B6F9EB}"/>
              </a:ext>
            </a:extLst>
          </p:cNvPr>
          <p:cNvPicPr>
            <a:picLocks noChangeAspect="1"/>
          </p:cNvPicPr>
          <p:nvPr/>
        </p:nvPicPr>
        <p:blipFill rotWithShape="1">
          <a:blip r:embed="rId3"/>
          <a:srcRect l="58718" t="14222" r="4701" b="3726"/>
          <a:stretch/>
        </p:blipFill>
        <p:spPr>
          <a:xfrm>
            <a:off x="6415159" y="1551497"/>
            <a:ext cx="2335254" cy="3273721"/>
          </a:xfrm>
          <a:prstGeom prst="rect">
            <a:avLst/>
          </a:prstGeom>
        </p:spPr>
      </p:pic>
      <p:sp>
        <p:nvSpPr>
          <p:cNvPr id="13" name="Google Shape;118;p28">
            <a:extLst>
              <a:ext uri="{FF2B5EF4-FFF2-40B4-BE49-F238E27FC236}">
                <a16:creationId xmlns:a16="http://schemas.microsoft.com/office/drawing/2014/main" id="{4BA96216-FCB9-DC40-8192-1C92040544D2}"/>
              </a:ext>
            </a:extLst>
          </p:cNvPr>
          <p:cNvSpPr txBox="1"/>
          <p:nvPr/>
        </p:nvSpPr>
        <p:spPr>
          <a:xfrm>
            <a:off x="6418728" y="4789308"/>
            <a:ext cx="2327790" cy="390103"/>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u="sng" dirty="0">
                <a:solidFill>
                  <a:schemeClr val="hlink"/>
                </a:solidFill>
                <a:highlight>
                  <a:srgbClr val="FFFFFF"/>
                </a:highlight>
                <a:hlinkClick r:id="rId4"/>
              </a:rPr>
              <a:t>Wikimedia Commons.</a:t>
            </a:r>
            <a:endParaRPr sz="10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996271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765E3E-D920-A94F-999F-1289531CC112}"/>
              </a:ext>
            </a:extLst>
          </p:cNvPr>
          <p:cNvPicPr>
            <a:picLocks noChangeAspect="1"/>
          </p:cNvPicPr>
          <p:nvPr/>
        </p:nvPicPr>
        <p:blipFill>
          <a:blip r:embed="rId3"/>
          <a:stretch>
            <a:fillRect/>
          </a:stretch>
        </p:blipFill>
        <p:spPr>
          <a:xfrm>
            <a:off x="5142043" y="18220"/>
            <a:ext cx="3623174" cy="5125280"/>
          </a:xfrm>
          <a:prstGeom prst="rect">
            <a:avLst/>
          </a:prstGeom>
        </p:spPr>
      </p:pic>
      <p:sp>
        <p:nvSpPr>
          <p:cNvPr id="10" name="Google Shape;115;p28">
            <a:extLst>
              <a:ext uri="{FF2B5EF4-FFF2-40B4-BE49-F238E27FC236}">
                <a16:creationId xmlns:a16="http://schemas.microsoft.com/office/drawing/2014/main" id="{6058FB56-EB67-434E-8D17-866C6FCCA612}"/>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a:solidFill>
                  <a:schemeClr val="tx1"/>
                </a:solidFill>
                <a:latin typeface="Arial" panose="020B0604020202020204" pitchFamily="34" charset="0"/>
                <a:cs typeface="Arial" panose="020B0604020202020204" pitchFamily="34" charset="0"/>
              </a:rPr>
              <a:t>Native names</a:t>
            </a:r>
            <a:endParaRPr lang="en-GB" sz="2650" dirty="0">
              <a:solidFill>
                <a:schemeClr val="tx1"/>
              </a:solidFill>
              <a:latin typeface="Arial" panose="020B0604020202020204" pitchFamily="34" charset="0"/>
              <a:cs typeface="Arial" panose="020B0604020202020204" pitchFamily="34" charset="0"/>
            </a:endParaRPr>
          </a:p>
        </p:txBody>
      </p:sp>
      <p:sp>
        <p:nvSpPr>
          <p:cNvPr id="15" name="Google Shape;153;p31">
            <a:extLst>
              <a:ext uri="{FF2B5EF4-FFF2-40B4-BE49-F238E27FC236}">
                <a16:creationId xmlns:a16="http://schemas.microsoft.com/office/drawing/2014/main" id="{9B4AB70C-44E8-BD42-963B-664BF5AC5903}"/>
              </a:ext>
            </a:extLst>
          </p:cNvPr>
          <p:cNvSpPr txBox="1"/>
          <p:nvPr/>
        </p:nvSpPr>
        <p:spPr>
          <a:xfrm>
            <a:off x="5142043" y="572700"/>
            <a:ext cx="3623174" cy="572700"/>
          </a:xfrm>
          <a:prstGeom prst="rect">
            <a:avLst/>
          </a:prstGeom>
          <a:solidFill>
            <a:schemeClr val="bg1">
              <a:lumMod val="95000"/>
            </a:schemeClr>
          </a:solidFill>
          <a:ln>
            <a:noFill/>
          </a:ln>
        </p:spPr>
        <p:txBody>
          <a:bodyPr spcFirstLastPara="1" wrap="square" lIns="91425" tIns="91425" rIns="91425" bIns="91425" anchor="ctr" anchorCtr="0">
            <a:noAutofit/>
          </a:bodyPr>
          <a:lstStyle/>
          <a:p>
            <a:pPr>
              <a:buSzPts val="1500"/>
            </a:pPr>
            <a:r>
              <a:rPr lang="en-GB" dirty="0" err="1">
                <a:solidFill>
                  <a:srgbClr val="666666"/>
                </a:solidFill>
              </a:rPr>
              <a:t>Te</a:t>
            </a:r>
            <a:r>
              <a:rPr lang="en-GB" dirty="0">
                <a:solidFill>
                  <a:srgbClr val="666666"/>
                </a:solidFill>
              </a:rPr>
              <a:t> </a:t>
            </a:r>
            <a:r>
              <a:rPr lang="en-GB" dirty="0" err="1">
                <a:solidFill>
                  <a:srgbClr val="666666"/>
                </a:solidFill>
              </a:rPr>
              <a:t>reo</a:t>
            </a:r>
            <a:r>
              <a:rPr lang="en-GB" dirty="0">
                <a:solidFill>
                  <a:srgbClr val="666666"/>
                </a:solidFill>
              </a:rPr>
              <a:t> Māori names of Aotearoa’s (New Zealand) volcanoes.</a:t>
            </a:r>
          </a:p>
        </p:txBody>
      </p:sp>
      <p:sp>
        <p:nvSpPr>
          <p:cNvPr id="16" name="Google Shape;118;p28">
            <a:extLst>
              <a:ext uri="{FF2B5EF4-FFF2-40B4-BE49-F238E27FC236}">
                <a16:creationId xmlns:a16="http://schemas.microsoft.com/office/drawing/2014/main" id="{9B865677-D4DF-8140-9D2C-C43420ADF15B}"/>
              </a:ext>
            </a:extLst>
          </p:cNvPr>
          <p:cNvSpPr txBox="1"/>
          <p:nvPr/>
        </p:nvSpPr>
        <p:spPr>
          <a:xfrm>
            <a:off x="6437427" y="4948447"/>
            <a:ext cx="2327790" cy="195052"/>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dirty="0">
                <a:solidFill>
                  <a:srgbClr val="202122"/>
                </a:solidFill>
                <a:highlight>
                  <a:srgbClr val="FFFFFF"/>
                </a:highlight>
              </a:rPr>
              <a:t> Edited from </a:t>
            </a:r>
            <a:r>
              <a:rPr lang="en" sz="1000" u="sng" dirty="0">
                <a:solidFill>
                  <a:schemeClr val="hlink"/>
                </a:solidFill>
                <a:highlight>
                  <a:srgbClr val="FFFFFF"/>
                </a:highlight>
                <a:hlinkClick r:id="rId4"/>
              </a:rPr>
              <a:t>Wikimedia Commons.</a:t>
            </a:r>
            <a:endParaRPr sz="1000" b="0" i="0" u="none" strike="noStrike" cap="none" dirty="0">
              <a:solidFill>
                <a:srgbClr val="000000"/>
              </a:solidFill>
              <a:latin typeface="Arial"/>
              <a:ea typeface="Arial"/>
              <a:cs typeface="Arial"/>
              <a:sym typeface="Arial"/>
            </a:endParaRPr>
          </a:p>
        </p:txBody>
      </p:sp>
      <p:sp>
        <p:nvSpPr>
          <p:cNvPr id="17" name="Content Placeholder 2">
            <a:extLst>
              <a:ext uri="{FF2B5EF4-FFF2-40B4-BE49-F238E27FC236}">
                <a16:creationId xmlns:a16="http://schemas.microsoft.com/office/drawing/2014/main" id="{1D1378C6-1C49-3F4B-9BB0-57C6FB824050}"/>
              </a:ext>
            </a:extLst>
          </p:cNvPr>
          <p:cNvSpPr>
            <a:spLocks noGrp="1"/>
          </p:cNvSpPr>
          <p:nvPr>
            <p:ph idx="1"/>
          </p:nvPr>
        </p:nvSpPr>
        <p:spPr>
          <a:xfrm>
            <a:off x="378783" y="1145400"/>
            <a:ext cx="4193217" cy="4180697"/>
          </a:xfrm>
        </p:spPr>
        <p:txBody>
          <a:bodyPr>
            <a:normAutofit/>
          </a:bodyPr>
          <a:lstStyle/>
          <a:p>
            <a:pPr marL="0" indent="0">
              <a:lnSpc>
                <a:spcPct val="100000"/>
              </a:lnSpc>
              <a:buNone/>
            </a:pPr>
            <a:r>
              <a:rPr lang="en-US" sz="1600" dirty="0">
                <a:solidFill>
                  <a:schemeClr val="tx1"/>
                </a:solidFill>
                <a:latin typeface="Arial" panose="020B0604020202020204" pitchFamily="34" charset="0"/>
                <a:cs typeface="Arial" panose="020B0604020202020204" pitchFamily="34" charset="0"/>
              </a:rPr>
              <a:t>European colonizer’s often </a:t>
            </a:r>
            <a:r>
              <a:rPr lang="en-US" sz="1600" b="1" dirty="0">
                <a:solidFill>
                  <a:schemeClr val="tx1"/>
                </a:solidFill>
                <a:latin typeface="Arial" panose="020B0604020202020204" pitchFamily="34" charset="0"/>
                <a:cs typeface="Arial" panose="020B0604020202020204" pitchFamily="34" charset="0"/>
              </a:rPr>
              <a:t>renamed</a:t>
            </a:r>
            <a:r>
              <a:rPr lang="en-US" sz="1600" dirty="0">
                <a:solidFill>
                  <a:schemeClr val="tx1"/>
                </a:solidFill>
                <a:latin typeface="Arial" panose="020B0604020202020204" pitchFamily="34" charset="0"/>
                <a:cs typeface="Arial" panose="020B0604020202020204" pitchFamily="34" charset="0"/>
              </a:rPr>
              <a:t> features in the landscape, including volcanoes.</a:t>
            </a:r>
          </a:p>
          <a:p>
            <a:pPr marL="0" indent="0">
              <a:lnSpc>
                <a:spcPct val="100000"/>
              </a:lnSpc>
              <a:buNone/>
            </a:pPr>
            <a:endParaRPr lang="en-US" sz="1600" dirty="0">
              <a:solidFill>
                <a:schemeClr val="tx1"/>
              </a:solidFill>
              <a:latin typeface="Arial" panose="020B0604020202020204" pitchFamily="34" charset="0"/>
              <a:cs typeface="Arial" panose="020B0604020202020204" pitchFamily="34" charset="0"/>
            </a:endParaRPr>
          </a:p>
          <a:p>
            <a:pPr marL="0" indent="0">
              <a:lnSpc>
                <a:spcPct val="100000"/>
              </a:lnSpc>
              <a:buNone/>
            </a:pPr>
            <a:r>
              <a:rPr lang="en-US" sz="1600" dirty="0">
                <a:solidFill>
                  <a:schemeClr val="tx1"/>
                </a:solidFill>
                <a:latin typeface="Arial" panose="020B0604020202020204" pitchFamily="34" charset="0"/>
                <a:cs typeface="Arial" panose="020B0604020202020204" pitchFamily="34" charset="0"/>
              </a:rPr>
              <a:t>Cook renamed volcanoes in </a:t>
            </a:r>
            <a:r>
              <a:rPr lang="en-US" sz="1600" b="1" dirty="0">
                <a:solidFill>
                  <a:schemeClr val="tx1"/>
                </a:solidFill>
                <a:latin typeface="Arial" panose="020B0604020202020204" pitchFamily="34" charset="0"/>
                <a:cs typeface="Arial" panose="020B0604020202020204" pitchFamily="34" charset="0"/>
              </a:rPr>
              <a:t>Aotearoa</a:t>
            </a:r>
            <a:r>
              <a:rPr lang="en-US" sz="1600" dirty="0">
                <a:solidFill>
                  <a:schemeClr val="tx1"/>
                </a:solidFill>
                <a:latin typeface="Arial" panose="020B0604020202020204" pitchFamily="34" charset="0"/>
                <a:cs typeface="Arial" panose="020B0604020202020204" pitchFamily="34" charset="0"/>
              </a:rPr>
              <a:t> (New Zealand) – many have had their </a:t>
            </a:r>
            <a:r>
              <a:rPr lang="en-US" sz="1600" dirty="0" err="1">
                <a:solidFill>
                  <a:schemeClr val="tx1"/>
                </a:solidFill>
                <a:latin typeface="Arial" panose="020B0604020202020204" pitchFamily="34" charset="0"/>
                <a:cs typeface="Arial" panose="020B0604020202020204" pitchFamily="34" charset="0"/>
              </a:rPr>
              <a:t>Te</a:t>
            </a:r>
            <a:r>
              <a:rPr lang="en-US" sz="1600" dirty="0">
                <a:solidFill>
                  <a:schemeClr val="tx1"/>
                </a:solidFill>
                <a:latin typeface="Arial" panose="020B0604020202020204" pitchFamily="34" charset="0"/>
                <a:cs typeface="Arial" panose="020B0604020202020204" pitchFamily="34" charset="0"/>
              </a:rPr>
              <a:t> </a:t>
            </a:r>
            <a:r>
              <a:rPr lang="en-US" sz="1600" dirty="0" err="1">
                <a:solidFill>
                  <a:schemeClr val="tx1"/>
                </a:solidFill>
                <a:latin typeface="Arial" panose="020B0604020202020204" pitchFamily="34" charset="0"/>
                <a:cs typeface="Arial" panose="020B0604020202020204" pitchFamily="34" charset="0"/>
              </a:rPr>
              <a:t>reo</a:t>
            </a:r>
            <a:r>
              <a:rPr lang="en-US" sz="1600" dirty="0">
                <a:solidFill>
                  <a:schemeClr val="tx1"/>
                </a:solidFill>
                <a:latin typeface="Arial" panose="020B0604020202020204" pitchFamily="34" charset="0"/>
                <a:cs typeface="Arial" panose="020B0604020202020204" pitchFamily="34" charset="0"/>
              </a:rPr>
              <a:t> Māori names restored/officially incorporated. </a:t>
            </a:r>
          </a:p>
          <a:p>
            <a:pPr marL="0" indent="0">
              <a:lnSpc>
                <a:spcPct val="100000"/>
              </a:lnSpc>
              <a:buNone/>
            </a:pPr>
            <a:endParaRPr lang="en-US" sz="1600" dirty="0">
              <a:solidFill>
                <a:schemeClr val="tx1"/>
              </a:solidFill>
              <a:latin typeface="Arial" panose="020B0604020202020204" pitchFamily="34" charset="0"/>
              <a:cs typeface="Arial" panose="020B0604020202020204" pitchFamily="34" charset="0"/>
            </a:endParaRPr>
          </a:p>
          <a:p>
            <a:pPr marL="0" indent="0">
              <a:lnSpc>
                <a:spcPct val="100000"/>
              </a:lnSpc>
              <a:buNone/>
            </a:pPr>
            <a:r>
              <a:rPr lang="en-US" sz="1600" dirty="0">
                <a:solidFill>
                  <a:schemeClr val="tx1"/>
                </a:solidFill>
                <a:latin typeface="Arial" panose="020B0604020202020204" pitchFamily="34" charset="0"/>
                <a:cs typeface="Arial" panose="020B0604020202020204" pitchFamily="34" charset="0"/>
              </a:rPr>
              <a:t>Cascades (US west coast): known as </a:t>
            </a:r>
            <a:r>
              <a:rPr lang="en-US" sz="1600" b="1" dirty="0" err="1">
                <a:solidFill>
                  <a:schemeClr val="tx1"/>
                </a:solidFill>
                <a:latin typeface="Arial" panose="020B0604020202020204" pitchFamily="34" charset="0"/>
                <a:cs typeface="Arial" panose="020B0604020202020204" pitchFamily="34" charset="0"/>
              </a:rPr>
              <a:t>Yamakiasham</a:t>
            </a:r>
            <a:r>
              <a:rPr lang="en-US" sz="1600" b="1" dirty="0">
                <a:solidFill>
                  <a:schemeClr val="tx1"/>
                </a:solidFill>
                <a:latin typeface="Arial" panose="020B0604020202020204" pitchFamily="34" charset="0"/>
                <a:cs typeface="Arial" panose="020B0604020202020204" pitchFamily="34" charset="0"/>
              </a:rPr>
              <a:t> </a:t>
            </a:r>
            <a:r>
              <a:rPr lang="en-US" sz="1600" b="1" dirty="0" err="1">
                <a:solidFill>
                  <a:schemeClr val="tx1"/>
                </a:solidFill>
                <a:latin typeface="Arial" panose="020B0604020202020204" pitchFamily="34" charset="0"/>
                <a:cs typeface="Arial" panose="020B0604020202020204" pitchFamily="34" charset="0"/>
              </a:rPr>
              <a:t>Yaina</a:t>
            </a:r>
            <a:r>
              <a:rPr lang="en-US" sz="1600" b="1" dirty="0">
                <a:solidFill>
                  <a:schemeClr val="tx1"/>
                </a:solidFill>
                <a:latin typeface="Arial" panose="020B0604020202020204" pitchFamily="34" charset="0"/>
                <a:cs typeface="Arial" panose="020B0604020202020204" pitchFamily="34" charset="0"/>
              </a:rPr>
              <a:t> </a:t>
            </a:r>
            <a:r>
              <a:rPr lang="en-US" sz="1600" dirty="0">
                <a:solidFill>
                  <a:schemeClr val="tx1"/>
                </a:solidFill>
                <a:latin typeface="Arial" panose="020B0604020202020204" pitchFamily="34" charset="0"/>
                <a:cs typeface="Arial" panose="020B0604020202020204" pitchFamily="34" charset="0"/>
              </a:rPr>
              <a:t>(Mountains of the Northern People) – renaming has erased the Native American names</a:t>
            </a:r>
            <a:r>
              <a:rPr lang="en-US" sz="1600" baseline="30000" dirty="0">
                <a:solidFill>
                  <a:schemeClr val="tx1"/>
                </a:solidFill>
                <a:latin typeface="Arial" panose="020B0604020202020204" pitchFamily="34" charset="0"/>
                <a:cs typeface="Arial" panose="020B0604020202020204" pitchFamily="34" charset="0"/>
              </a:rPr>
              <a:t>14</a:t>
            </a:r>
            <a:r>
              <a:rPr lang="en-US" sz="1600" dirty="0">
                <a:solidFill>
                  <a:schemeClr val="tx1"/>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346945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809F95-0100-404F-A91F-E8BBEFD948BA}"/>
              </a:ext>
            </a:extLst>
          </p:cNvPr>
          <p:cNvSpPr>
            <a:spLocks noGrp="1"/>
          </p:cNvSpPr>
          <p:nvPr>
            <p:ph idx="1"/>
          </p:nvPr>
        </p:nvSpPr>
        <p:spPr>
          <a:xfrm>
            <a:off x="496977" y="972326"/>
            <a:ext cx="4905017" cy="3805861"/>
          </a:xfrm>
        </p:spPr>
        <p:txBody>
          <a:bodyPr>
            <a:noAutofit/>
          </a:bodyPr>
          <a:lstStyle/>
          <a:p>
            <a:pPr marL="0" indent="0">
              <a:lnSpc>
                <a:spcPct val="100000"/>
              </a:lnSpc>
              <a:buNone/>
            </a:pPr>
            <a:r>
              <a:rPr lang="en-US" sz="1600" dirty="0">
                <a:solidFill>
                  <a:schemeClr val="tx1"/>
                </a:solidFill>
                <a:latin typeface="Arial" panose="020B0604020202020204" pitchFamily="34" charset="0"/>
                <a:cs typeface="Arial" panose="020B0604020202020204" pitchFamily="34" charset="0"/>
              </a:rPr>
              <a:t>Extensive research in Central America and S. Mexico</a:t>
            </a:r>
          </a:p>
          <a:p>
            <a:pPr marL="0" indent="0">
              <a:lnSpc>
                <a:spcPct val="100000"/>
              </a:lnSpc>
              <a:buNone/>
            </a:pPr>
            <a:endParaRPr lang="en-US" sz="1600" dirty="0">
              <a:solidFill>
                <a:schemeClr val="tx1"/>
              </a:solidFill>
              <a:latin typeface="Arial" panose="020B0604020202020204" pitchFamily="34" charset="0"/>
              <a:cs typeface="Arial" panose="020B0604020202020204" pitchFamily="34" charset="0"/>
            </a:endParaRPr>
          </a:p>
          <a:p>
            <a:pPr marL="0" indent="0">
              <a:lnSpc>
                <a:spcPct val="100000"/>
              </a:lnSpc>
              <a:buNone/>
            </a:pPr>
            <a:r>
              <a:rPr lang="en-US" sz="1600" dirty="0">
                <a:solidFill>
                  <a:schemeClr val="tx1"/>
                </a:solidFill>
                <a:latin typeface="Arial" panose="020B0604020202020204" pitchFamily="34" charset="0"/>
                <a:cs typeface="Arial" panose="020B0604020202020204" pitchFamily="34" charset="0"/>
              </a:rPr>
              <a:t>Defined early </a:t>
            </a:r>
            <a:r>
              <a:rPr lang="en-US" sz="1600" b="1" dirty="0">
                <a:solidFill>
                  <a:schemeClr val="tx1"/>
                </a:solidFill>
                <a:latin typeface="Arial" panose="020B0604020202020204" pitchFamily="34" charset="0"/>
                <a:cs typeface="Arial" panose="020B0604020202020204" pitchFamily="34" charset="0"/>
              </a:rPr>
              <a:t>scale of eruptions </a:t>
            </a:r>
            <a:r>
              <a:rPr lang="en-US" sz="1600" dirty="0">
                <a:solidFill>
                  <a:schemeClr val="tx1"/>
                </a:solidFill>
                <a:latin typeface="Arial" panose="020B0604020202020204" pitchFamily="34" charset="0"/>
                <a:cs typeface="Arial" panose="020B0604020202020204" pitchFamily="34" charset="0"/>
              </a:rPr>
              <a:t>based on total quantity of erupted material</a:t>
            </a:r>
            <a:r>
              <a:rPr lang="en-US" sz="1600" baseline="30000" dirty="0">
                <a:solidFill>
                  <a:schemeClr val="tx1"/>
                </a:solidFill>
                <a:latin typeface="Arial" panose="020B0604020202020204" pitchFamily="34" charset="0"/>
                <a:cs typeface="Arial" panose="020B0604020202020204" pitchFamily="34" charset="0"/>
              </a:rPr>
              <a:t>15</a:t>
            </a:r>
            <a:r>
              <a:rPr lang="en-US" sz="1600" dirty="0">
                <a:solidFill>
                  <a:schemeClr val="tx1"/>
                </a:solidFill>
                <a:latin typeface="Arial" panose="020B0604020202020204" pitchFamily="34" charset="0"/>
                <a:cs typeface="Arial" panose="020B0604020202020204" pitchFamily="34" charset="0"/>
              </a:rPr>
              <a:t>, used in the “dust veil index”</a:t>
            </a:r>
            <a:r>
              <a:rPr lang="en-US" sz="1600" baseline="30000" dirty="0">
                <a:solidFill>
                  <a:schemeClr val="tx1"/>
                </a:solidFill>
                <a:latin typeface="Arial" panose="020B0604020202020204" pitchFamily="34" charset="0"/>
                <a:cs typeface="Arial" panose="020B0604020202020204" pitchFamily="34" charset="0"/>
              </a:rPr>
              <a:t>17</a:t>
            </a:r>
          </a:p>
          <a:p>
            <a:pPr marL="0" indent="0">
              <a:lnSpc>
                <a:spcPct val="100000"/>
              </a:lnSpc>
              <a:buNone/>
            </a:pPr>
            <a:endParaRPr lang="en-US" sz="1600" dirty="0">
              <a:solidFill>
                <a:schemeClr val="tx1"/>
              </a:solidFill>
              <a:latin typeface="Arial" panose="020B0604020202020204" pitchFamily="34" charset="0"/>
              <a:cs typeface="Arial" panose="020B0604020202020204" pitchFamily="34" charset="0"/>
            </a:endParaRPr>
          </a:p>
          <a:p>
            <a:pPr marL="0" indent="0">
              <a:lnSpc>
                <a:spcPct val="100000"/>
              </a:lnSpc>
              <a:buNone/>
            </a:pPr>
            <a:r>
              <a:rPr lang="en-US" sz="1600" dirty="0">
                <a:solidFill>
                  <a:schemeClr val="tx1"/>
                </a:solidFill>
                <a:latin typeface="Arial" panose="020B0604020202020204" pitchFamily="34" charset="0"/>
                <a:cs typeface="Arial" panose="020B0604020202020204" pitchFamily="34" charset="0"/>
              </a:rPr>
              <a:t>Blended scientific knowledge and coffee plantation management</a:t>
            </a:r>
            <a:r>
              <a:rPr lang="en-US" sz="1600" baseline="30000" dirty="0">
                <a:solidFill>
                  <a:schemeClr val="tx1"/>
                </a:solidFill>
                <a:latin typeface="Arial" panose="020B0604020202020204" pitchFamily="34" charset="0"/>
                <a:cs typeface="Arial" panose="020B0604020202020204" pitchFamily="34" charset="0"/>
              </a:rPr>
              <a:t>18</a:t>
            </a:r>
          </a:p>
          <a:p>
            <a:pPr marL="0" indent="0">
              <a:lnSpc>
                <a:spcPct val="100000"/>
              </a:lnSpc>
              <a:buNone/>
            </a:pPr>
            <a:endParaRPr lang="en-US" sz="1600" baseline="30000" dirty="0">
              <a:solidFill>
                <a:schemeClr val="tx1"/>
              </a:solidFill>
              <a:latin typeface="Arial" panose="020B0604020202020204" pitchFamily="34" charset="0"/>
              <a:cs typeface="Arial" panose="020B0604020202020204" pitchFamily="34" charset="0"/>
            </a:endParaRPr>
          </a:p>
          <a:p>
            <a:pPr marL="0" indent="0">
              <a:lnSpc>
                <a:spcPct val="100000"/>
              </a:lnSpc>
              <a:buNone/>
            </a:pPr>
            <a:r>
              <a:rPr lang="en-US" sz="1600" dirty="0">
                <a:solidFill>
                  <a:schemeClr val="tx1"/>
                </a:solidFill>
                <a:latin typeface="Arial" panose="020B0604020202020204" pitchFamily="34" charset="0"/>
                <a:cs typeface="Arial" panose="020B0604020202020204" pitchFamily="34" charset="0"/>
              </a:rPr>
              <a:t>Believed “the native population was better suited to working the fields than white </a:t>
            </a:r>
            <a:r>
              <a:rPr lang="en-US" sz="1600" dirty="0" err="1">
                <a:solidFill>
                  <a:schemeClr val="tx1"/>
                </a:solidFill>
                <a:latin typeface="Arial" panose="020B0604020202020204" pitchFamily="34" charset="0"/>
                <a:cs typeface="Arial" panose="020B0604020202020204" pitchFamily="34" charset="0"/>
              </a:rPr>
              <a:t>colonisers</a:t>
            </a:r>
            <a:r>
              <a:rPr lang="en-US" sz="1600" dirty="0">
                <a:solidFill>
                  <a:schemeClr val="tx1"/>
                </a:solidFill>
                <a:latin typeface="Arial" panose="020B0604020202020204" pitchFamily="34" charset="0"/>
                <a:cs typeface="Arial" panose="020B0604020202020204" pitchFamily="34" charset="0"/>
              </a:rPr>
              <a:t>” and in </a:t>
            </a:r>
            <a:r>
              <a:rPr lang="en-US" sz="1600" b="1" dirty="0">
                <a:solidFill>
                  <a:schemeClr val="tx1"/>
                </a:solidFill>
                <a:latin typeface="Arial" panose="020B0604020202020204" pitchFamily="34" charset="0"/>
                <a:cs typeface="Arial" panose="020B0604020202020204" pitchFamily="34" charset="0"/>
              </a:rPr>
              <a:t>anthropogeography</a:t>
            </a:r>
            <a:r>
              <a:rPr lang="en-US" sz="1600" dirty="0">
                <a:solidFill>
                  <a:schemeClr val="tx1"/>
                </a:solidFill>
                <a:latin typeface="Arial" panose="020B0604020202020204" pitchFamily="34" charset="0"/>
                <a:cs typeface="Arial" panose="020B0604020202020204" pitchFamily="34" charset="0"/>
              </a:rPr>
              <a:t> (direct relationship between soil, race, climate, and history)</a:t>
            </a:r>
            <a:r>
              <a:rPr lang="en-US" sz="1600" baseline="30000" dirty="0">
                <a:solidFill>
                  <a:schemeClr val="tx1"/>
                </a:solidFill>
                <a:latin typeface="Arial" panose="020B0604020202020204" pitchFamily="34" charset="0"/>
                <a:cs typeface="Arial" panose="020B0604020202020204" pitchFamily="34" charset="0"/>
              </a:rPr>
              <a:t>19</a:t>
            </a:r>
          </a:p>
        </p:txBody>
      </p:sp>
      <p:sp>
        <p:nvSpPr>
          <p:cNvPr id="6" name="Google Shape;115;p28">
            <a:extLst>
              <a:ext uri="{FF2B5EF4-FFF2-40B4-BE49-F238E27FC236}">
                <a16:creationId xmlns:a16="http://schemas.microsoft.com/office/drawing/2014/main" id="{89731580-A775-954E-BD0F-5DD1291E07AA}"/>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650" b="1" dirty="0">
                <a:solidFill>
                  <a:schemeClr val="tx1"/>
                </a:solidFill>
                <a:latin typeface="Arial" panose="020B0604020202020204" pitchFamily="34" charset="0"/>
                <a:cs typeface="Arial" panose="020B0604020202020204" pitchFamily="34" charset="0"/>
              </a:rPr>
              <a:t>Karl Sapper (1866–1945)</a:t>
            </a:r>
            <a:endParaRPr lang="en-GB" sz="2650" dirty="0">
              <a:solidFill>
                <a:schemeClr val="tx1"/>
              </a:solidFill>
              <a:latin typeface="Arial" panose="020B0604020202020204" pitchFamily="34" charset="0"/>
              <a:cs typeface="Arial" panose="020B0604020202020204" pitchFamily="34" charset="0"/>
            </a:endParaRPr>
          </a:p>
        </p:txBody>
      </p:sp>
      <p:sp>
        <p:nvSpPr>
          <p:cNvPr id="10" name="Google Shape;118;p28">
            <a:extLst>
              <a:ext uri="{FF2B5EF4-FFF2-40B4-BE49-F238E27FC236}">
                <a16:creationId xmlns:a16="http://schemas.microsoft.com/office/drawing/2014/main" id="{796FA389-ECDA-6D4D-B8A9-A24323AF800F}"/>
              </a:ext>
            </a:extLst>
          </p:cNvPr>
          <p:cNvSpPr txBox="1"/>
          <p:nvPr/>
        </p:nvSpPr>
        <p:spPr>
          <a:xfrm>
            <a:off x="6480592" y="4965895"/>
            <a:ext cx="2327790" cy="202396"/>
          </a:xfrm>
          <a:prstGeom prst="rect">
            <a:avLst/>
          </a:prstGeom>
          <a:noFill/>
          <a:ln>
            <a:noFill/>
          </a:ln>
        </p:spPr>
        <p:txBody>
          <a:bodyPr spcFirstLastPara="1" wrap="square" lIns="91425" tIns="27425" rIns="0" bIns="91425" anchor="t" anchorCtr="0">
            <a:noAutofit/>
          </a:bodyPr>
          <a:lstStyle/>
          <a:p>
            <a:pPr marL="0" marR="0" lvl="0" indent="0" algn="r" rtl="0">
              <a:lnSpc>
                <a:spcPct val="100000"/>
              </a:lnSpc>
              <a:spcBef>
                <a:spcPts val="0"/>
              </a:spcBef>
              <a:spcAft>
                <a:spcPts val="0"/>
              </a:spcAft>
              <a:buClr>
                <a:srgbClr val="000000"/>
              </a:buClr>
              <a:buSzPts val="1000"/>
              <a:buFont typeface="Arial"/>
              <a:buNone/>
            </a:pPr>
            <a:r>
              <a:rPr lang="en" sz="1000" u="sng" dirty="0">
                <a:solidFill>
                  <a:schemeClr val="hlink"/>
                </a:solidFill>
                <a:highlight>
                  <a:srgbClr val="FFFFFF"/>
                </a:highlight>
                <a:hlinkClick r:id="rId3"/>
              </a:rPr>
              <a:t>Wikimedia Commons.</a:t>
            </a:r>
            <a:endParaRPr sz="1000" b="0" i="0" u="none" strike="noStrike" cap="none" dirty="0">
              <a:solidFill>
                <a:srgbClr val="000000"/>
              </a:solidFill>
              <a:latin typeface="Arial"/>
              <a:ea typeface="Arial"/>
              <a:cs typeface="Arial"/>
              <a:sym typeface="Arial"/>
            </a:endParaRPr>
          </a:p>
        </p:txBody>
      </p:sp>
      <p:pic>
        <p:nvPicPr>
          <p:cNvPr id="2" name="Picture 2">
            <a:extLst>
              <a:ext uri="{FF2B5EF4-FFF2-40B4-BE49-F238E27FC236}">
                <a16:creationId xmlns:a16="http://schemas.microsoft.com/office/drawing/2014/main" id="{A6C3D3C7-66C2-4943-BCC4-FE47D7D04F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94363" y="972326"/>
            <a:ext cx="2914019" cy="3998908"/>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53;p31">
            <a:extLst>
              <a:ext uri="{FF2B5EF4-FFF2-40B4-BE49-F238E27FC236}">
                <a16:creationId xmlns:a16="http://schemas.microsoft.com/office/drawing/2014/main" id="{83A9D131-0089-604C-881B-FEC77A8C44C4}"/>
              </a:ext>
            </a:extLst>
          </p:cNvPr>
          <p:cNvSpPr txBox="1"/>
          <p:nvPr/>
        </p:nvSpPr>
        <p:spPr>
          <a:xfrm>
            <a:off x="5894363" y="972328"/>
            <a:ext cx="2914020" cy="335968"/>
          </a:xfrm>
          <a:prstGeom prst="rect">
            <a:avLst/>
          </a:prstGeom>
          <a:solidFill>
            <a:schemeClr val="bg1">
              <a:lumMod val="95000"/>
            </a:schemeClr>
          </a:solidFill>
          <a:ln>
            <a:noFill/>
          </a:ln>
        </p:spPr>
        <p:txBody>
          <a:bodyPr spcFirstLastPara="1" wrap="square" lIns="91425" tIns="91425" rIns="91425" bIns="91425" anchor="ctr" anchorCtr="0">
            <a:noAutofit/>
          </a:bodyPr>
          <a:lstStyle/>
          <a:p>
            <a:pPr lvl="0">
              <a:buSzPts val="1500"/>
            </a:pPr>
            <a:r>
              <a:rPr lang="en-GB" dirty="0">
                <a:solidFill>
                  <a:srgbClr val="666666"/>
                </a:solidFill>
              </a:rPr>
              <a:t>Karl Sapper (1866–1945).</a:t>
            </a:r>
            <a:endParaRPr lang="en-GB" baseline="30000" dirty="0">
              <a:solidFill>
                <a:srgbClr val="666666"/>
              </a:solidFill>
            </a:endParaRPr>
          </a:p>
        </p:txBody>
      </p:sp>
    </p:spTree>
    <p:extLst>
      <p:ext uri="{BB962C8B-B14F-4D97-AF65-F5344CB8AC3E}">
        <p14:creationId xmlns:p14="http://schemas.microsoft.com/office/powerpoint/2010/main" val="569297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9"/>
          <p:cNvSpPr txBox="1">
            <a:spLocks noGrp="1"/>
          </p:cNvSpPr>
          <p:nvPr>
            <p:ph type="title" idx="4294967295"/>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p>
            <a:pPr marL="0" lvl="0" indent="0" algn="l" rtl="0">
              <a:lnSpc>
                <a:spcPct val="100000"/>
              </a:lnSpc>
              <a:spcBef>
                <a:spcPts val="0"/>
              </a:spcBef>
              <a:spcAft>
                <a:spcPts val="0"/>
              </a:spcAft>
              <a:buSzPts val="2800"/>
              <a:buNone/>
            </a:pPr>
            <a:r>
              <a:rPr lang="en" sz="2650" dirty="0"/>
              <a:t>References</a:t>
            </a:r>
            <a:endParaRPr sz="2650" dirty="0"/>
          </a:p>
        </p:txBody>
      </p:sp>
      <p:sp>
        <p:nvSpPr>
          <p:cNvPr id="229" name="Google Shape;229;p39"/>
          <p:cNvSpPr txBox="1"/>
          <p:nvPr/>
        </p:nvSpPr>
        <p:spPr>
          <a:xfrm>
            <a:off x="0" y="572700"/>
            <a:ext cx="9144000" cy="4570800"/>
          </a:xfrm>
          <a:prstGeom prst="rect">
            <a:avLst/>
          </a:prstGeom>
          <a:noFill/>
          <a:ln>
            <a:noFill/>
          </a:ln>
        </p:spPr>
        <p:txBody>
          <a:bodyPr spcFirstLastPara="1" wrap="square" lIns="91425" tIns="91425" rIns="91425" bIns="91425" anchor="t" anchorCtr="0">
            <a:noAutofit/>
          </a:bodyPr>
          <a:lstStyle/>
          <a:p>
            <a:pPr marL="342900" lvl="0" indent="-342900">
              <a:buFont typeface="+mj-lt"/>
              <a:buAutoNum type="arabicPeriod"/>
            </a:pPr>
            <a:r>
              <a:rPr lang="en-GB" sz="900" i="1" u="sng" dirty="0">
                <a:hlinkClick r:id="rId3"/>
              </a:rPr>
              <a:t>https://www.boell.de/en/2017/05/30/ocean-governance-who-owns-ocean</a:t>
            </a:r>
            <a:r>
              <a:rPr lang="en-GB" sz="900" i="1" dirty="0"/>
              <a:t> </a:t>
            </a:r>
          </a:p>
          <a:p>
            <a:pPr marL="342900" lvl="0" indent="-342900">
              <a:buFont typeface="+mj-lt"/>
              <a:buAutoNum type="arabicPeriod"/>
            </a:pPr>
            <a:r>
              <a:rPr lang="en-GB" sz="900" i="1" dirty="0"/>
              <a:t>Johnson, R., 2013. Fire Mountains of the Islands: A history of volcanic eruptions and disaster management in Papua New Guinea and the Solomon Islands. ANU Press. DOI 10.26530/OAPEN_462202</a:t>
            </a:r>
          </a:p>
          <a:p>
            <a:pPr marL="342900" lvl="0" indent="-342900">
              <a:buFont typeface="+mj-lt"/>
              <a:buAutoNum type="arabicPeriod"/>
            </a:pPr>
            <a:r>
              <a:rPr lang="en-GB" sz="900" i="1" dirty="0"/>
              <a:t>Van Padang, M.N. and Van Padang, M.N., 1983. History of the volcanology in the former Netherlands East Indies. Rijksmuseum van </a:t>
            </a:r>
            <a:r>
              <a:rPr lang="en-GB" sz="900" i="1" dirty="0" err="1"/>
              <a:t>Geologie</a:t>
            </a:r>
            <a:r>
              <a:rPr lang="en-GB" sz="900" i="1" dirty="0"/>
              <a:t> </a:t>
            </a:r>
            <a:r>
              <a:rPr lang="en-GB" sz="900" i="1" dirty="0" err="1"/>
              <a:t>en</a:t>
            </a:r>
            <a:r>
              <a:rPr lang="en-GB" sz="900" i="1" dirty="0"/>
              <a:t> </a:t>
            </a:r>
            <a:r>
              <a:rPr lang="en-GB" sz="900" i="1" dirty="0" err="1"/>
              <a:t>Mineralogie</a:t>
            </a:r>
            <a:r>
              <a:rPr lang="en-GB" sz="900" i="1" dirty="0"/>
              <a:t>.</a:t>
            </a:r>
          </a:p>
          <a:p>
            <a:pPr marL="342900" lvl="0" indent="-342900">
              <a:buFont typeface="+mj-lt"/>
              <a:buAutoNum type="arabicPeriod"/>
            </a:pPr>
            <a:r>
              <a:rPr lang="en-GB" sz="900" i="1" dirty="0"/>
              <a:t>Pyle, D.M., Barclay, J. Historical records of volcanic eruptions deserve more attention. Nat Rev Earth Environ </a:t>
            </a:r>
            <a:r>
              <a:rPr lang="en-GB" sz="900" b="1" i="1" dirty="0"/>
              <a:t>1, </a:t>
            </a:r>
            <a:r>
              <a:rPr lang="en-GB" sz="900" i="1" dirty="0"/>
              <a:t>183–184 (2020). </a:t>
            </a:r>
            <a:r>
              <a:rPr lang="en-GB" sz="900" i="1" u="sng" dirty="0">
                <a:hlinkClick r:id="rId4"/>
              </a:rPr>
              <a:t>doi 10.1038/s43017-020-0044-z</a:t>
            </a:r>
            <a:r>
              <a:rPr lang="en-GB" sz="900" i="1" dirty="0"/>
              <a:t> </a:t>
            </a:r>
          </a:p>
          <a:p>
            <a:pPr marL="342900" lvl="0" indent="-342900">
              <a:buFont typeface="+mj-lt"/>
              <a:buAutoNum type="arabicPeriod"/>
            </a:pPr>
            <a:r>
              <a:rPr lang="en-GB" sz="900" i="1" dirty="0"/>
              <a:t>Hutchison, A. A., Cashman, K. V., Williams, C. A., &amp; Rust, A. C. (2016). The 1717 eruption of </a:t>
            </a:r>
            <a:r>
              <a:rPr lang="en-GB" sz="900" i="1" dirty="0" err="1"/>
              <a:t>Volcán</a:t>
            </a:r>
            <a:r>
              <a:rPr lang="en-GB" sz="900" i="1" dirty="0"/>
              <a:t> de Fuego, Guatemala: cascading hazards and societal response. Quaternary International, 394, 69–78. </a:t>
            </a:r>
            <a:r>
              <a:rPr lang="en-GB" sz="900" i="1" u="sng" dirty="0">
                <a:hlinkClick r:id="rId5"/>
              </a:rPr>
              <a:t>doi 10.1016/j.quaint.2014.09.050</a:t>
            </a:r>
            <a:endParaRPr lang="en-GB" sz="900" i="1" dirty="0"/>
          </a:p>
          <a:p>
            <a:pPr marL="342900" lvl="0" indent="-342900">
              <a:buFont typeface="+mj-lt"/>
              <a:buAutoNum type="arabicPeriod"/>
            </a:pPr>
            <a:r>
              <a:rPr lang="en-GB" sz="900" i="1" dirty="0"/>
              <a:t>Swanson, D. A. (2008). Hawaiian oral tradition describes 400 years of volcanic activity at </a:t>
            </a:r>
            <a:r>
              <a:rPr lang="en-GB" sz="900" i="1" dirty="0" err="1"/>
              <a:t>Kīlauea</a:t>
            </a:r>
            <a:r>
              <a:rPr lang="en-GB" sz="900" i="1" dirty="0"/>
              <a:t>. Journal of Volcanology and Geothermal Research, 176(3), 427-431. </a:t>
            </a:r>
            <a:r>
              <a:rPr lang="en-GB" sz="900" i="1" u="sng" dirty="0">
                <a:hlinkClick r:id="rId6"/>
              </a:rPr>
              <a:t>doi 10.1016/j.jvolgeores.2008.01.033</a:t>
            </a:r>
            <a:endParaRPr lang="en-GB" sz="900" i="1" dirty="0"/>
          </a:p>
          <a:p>
            <a:pPr marL="342900" lvl="0" indent="-342900">
              <a:buFont typeface="+mj-lt"/>
              <a:buAutoNum type="arabicPeriod"/>
            </a:pPr>
            <a:r>
              <a:rPr lang="en-GB" sz="900" i="1" dirty="0"/>
              <a:t>Martin-Del Pozzo, A. L., Rodríguez, A., &amp; </a:t>
            </a:r>
            <a:r>
              <a:rPr lang="en-GB" sz="900" i="1" dirty="0" err="1"/>
              <a:t>Portocarrero</a:t>
            </a:r>
            <a:r>
              <a:rPr lang="en-GB" sz="900" i="1" dirty="0"/>
              <a:t>, J. (2016). Reconstructing 800 years of historical eruptive activity at </a:t>
            </a:r>
            <a:r>
              <a:rPr lang="en-GB" sz="900" i="1" dirty="0" err="1"/>
              <a:t>Popocatépetl</a:t>
            </a:r>
            <a:r>
              <a:rPr lang="en-GB" sz="900" i="1" dirty="0"/>
              <a:t> Volcano, Mexico. Bulletin of Volcanology, 78(3), 18. </a:t>
            </a:r>
            <a:r>
              <a:rPr lang="en-GB" sz="900" i="1" u="sng" dirty="0">
                <a:hlinkClick r:id="rId7"/>
              </a:rPr>
              <a:t>doi 10.1007/s00445-016-1010-y</a:t>
            </a:r>
            <a:endParaRPr lang="en-GB" sz="900" i="1" dirty="0"/>
          </a:p>
          <a:p>
            <a:pPr marL="342900" lvl="0" indent="-342900">
              <a:buFont typeface="+mj-lt"/>
              <a:buAutoNum type="arabicPeriod"/>
            </a:pPr>
            <a:r>
              <a:rPr lang="en-GB" sz="900" i="1" dirty="0"/>
              <a:t>Donovan, A. (2021). Colonising geology: volcanic politics and </a:t>
            </a:r>
            <a:r>
              <a:rPr lang="en-GB" sz="900" i="1" dirty="0" err="1"/>
              <a:t>geopower</a:t>
            </a:r>
            <a:r>
              <a:rPr lang="en-GB" sz="900" i="1" dirty="0"/>
              <a:t>. Political Geography, 86, 102347. </a:t>
            </a:r>
            <a:r>
              <a:rPr lang="en-GB" sz="900" i="1" u="sng" dirty="0">
                <a:hlinkClick r:id="rId8"/>
              </a:rPr>
              <a:t>doi 10.1016/j.polgeo.2021.102347</a:t>
            </a:r>
            <a:r>
              <a:rPr lang="en-GB" sz="900" i="1" dirty="0"/>
              <a:t> </a:t>
            </a:r>
          </a:p>
          <a:p>
            <a:pPr marL="342900" lvl="0" indent="-342900">
              <a:buFont typeface="+mj-lt"/>
              <a:buAutoNum type="arabicPeriod"/>
            </a:pPr>
            <a:r>
              <a:rPr lang="en-GB" sz="900" i="1" dirty="0"/>
              <a:t>Aspinall, W., Loughlin, S. C., Michael, F. V., Miller, A. D., Norton, G. E., Rowley, K. C., Sparks, R. S. J., &amp; Young, S. R. (2002). The Montserrat volcano observatory: Its evolution, organization, role and activities. In T. H. Druitt, &amp; B. P. </a:t>
            </a:r>
            <a:r>
              <a:rPr lang="en-GB" sz="900" i="1" dirty="0" err="1"/>
              <a:t>Kokelaar</a:t>
            </a:r>
            <a:r>
              <a:rPr lang="en-GB" sz="900" i="1" dirty="0"/>
              <a:t> (Eds.), The eruption of </a:t>
            </a:r>
            <a:r>
              <a:rPr lang="en-GB" sz="900" i="1" dirty="0" err="1"/>
              <a:t>Soufrière</a:t>
            </a:r>
            <a:r>
              <a:rPr lang="en-GB" sz="900" i="1" dirty="0"/>
              <a:t> Hills Volcano, Montserrat, from 1995 to 1999 (Vol. 21). London, Memoirs: Geological Society. </a:t>
            </a:r>
            <a:r>
              <a:rPr lang="en-GB" sz="900" i="1" u="sng" dirty="0">
                <a:hlinkClick r:id="rId9"/>
              </a:rPr>
              <a:t>doi 10.1144/gsl. mem.2002.021.01.04</a:t>
            </a:r>
            <a:r>
              <a:rPr lang="en-GB" sz="900" i="1" dirty="0"/>
              <a:t>. </a:t>
            </a:r>
          </a:p>
          <a:p>
            <a:pPr marL="342900" lvl="0" indent="-342900">
              <a:buFont typeface="+mj-lt"/>
              <a:buAutoNum type="arabicPeriod"/>
            </a:pPr>
            <a:r>
              <a:rPr lang="en-US" sz="900" i="1" u="sng" dirty="0">
                <a:hlinkClick r:id="rId10"/>
              </a:rPr>
              <a:t>https://www.nzgeo.com/stories/the-obsidian-island/</a:t>
            </a:r>
            <a:r>
              <a:rPr lang="en-US" sz="900" i="1" dirty="0"/>
              <a:t>   </a:t>
            </a:r>
            <a:endParaRPr lang="en-GB" sz="900" i="1" dirty="0"/>
          </a:p>
          <a:p>
            <a:pPr marL="342900" lvl="0" indent="-342900">
              <a:buFont typeface="+mj-lt"/>
              <a:buAutoNum type="arabicPeriod"/>
            </a:pPr>
            <a:r>
              <a:rPr lang="en-US" sz="900" i="1" u="sng" dirty="0">
                <a:hlinkClick r:id="rId11"/>
              </a:rPr>
              <a:t>https://gazetteer.linz.govt.nz/place/6961</a:t>
            </a:r>
            <a:r>
              <a:rPr lang="en-US" sz="900" i="1" dirty="0"/>
              <a:t> </a:t>
            </a:r>
            <a:endParaRPr lang="en-GB" sz="900" i="1" dirty="0"/>
          </a:p>
          <a:p>
            <a:pPr marL="342900" lvl="0" indent="-342900">
              <a:buFont typeface="+mj-lt"/>
              <a:buAutoNum type="arabicPeriod"/>
            </a:pPr>
            <a:r>
              <a:rPr lang="en-US" sz="900" i="1" u="sng" dirty="0">
                <a:hlinkClick r:id="rId12"/>
              </a:rPr>
              <a:t>https://en.wikipedia.org/wiki/Putauaki</a:t>
            </a:r>
            <a:r>
              <a:rPr lang="en-US" sz="900" i="1" dirty="0"/>
              <a:t> </a:t>
            </a:r>
            <a:endParaRPr lang="en-GB" sz="900" i="1" dirty="0"/>
          </a:p>
          <a:p>
            <a:pPr marL="342900" lvl="0" indent="-342900">
              <a:buFont typeface="+mj-lt"/>
              <a:buAutoNum type="arabicPeriod"/>
            </a:pPr>
            <a:r>
              <a:rPr lang="en-US" sz="900" i="1" u="sng" dirty="0">
                <a:hlinkClick r:id="rId13"/>
              </a:rPr>
              <a:t>https://en.wikipedia.org/wiki/Mount_Taranaki</a:t>
            </a:r>
            <a:r>
              <a:rPr lang="en-US" sz="900" i="1" dirty="0"/>
              <a:t> </a:t>
            </a:r>
            <a:endParaRPr lang="en-GB" sz="900" i="1" dirty="0"/>
          </a:p>
          <a:p>
            <a:pPr marL="342900" lvl="0" indent="-342900">
              <a:buFont typeface="+mj-lt"/>
              <a:buAutoNum type="arabicPeriod"/>
            </a:pPr>
            <a:r>
              <a:rPr lang="en-US" sz="900" i="1" u="sng" dirty="0">
                <a:hlinkClick r:id="rId14"/>
              </a:rPr>
              <a:t>https://www.discovermagazine.com/planet-earth/lets-return-the-cascade-volcanoes-to-their-original-names</a:t>
            </a:r>
            <a:r>
              <a:rPr lang="en-US" sz="900" i="1" dirty="0"/>
              <a:t> </a:t>
            </a:r>
            <a:endParaRPr lang="en-GB" sz="900" i="1" dirty="0"/>
          </a:p>
          <a:p>
            <a:pPr marL="342900" lvl="0" indent="-342900">
              <a:buFont typeface="+mj-lt"/>
              <a:buAutoNum type="arabicPeriod"/>
            </a:pPr>
            <a:r>
              <a:rPr lang="en-GB" sz="900" i="1" dirty="0"/>
              <a:t>Alvarado and </a:t>
            </a:r>
            <a:r>
              <a:rPr lang="en-GB" sz="900" i="1" dirty="0" err="1"/>
              <a:t>Patino</a:t>
            </a:r>
            <a:r>
              <a:rPr lang="en-GB" sz="900" i="1" dirty="0"/>
              <a:t> (2016) The history of volcanology in Costa Rica: from the Amerindian legends to the beginning of the twenty-first century. From Mayer, W., Clary, R. M., Azuela, L. F., </a:t>
            </a:r>
            <a:r>
              <a:rPr lang="en-GB" sz="900" i="1" dirty="0" err="1"/>
              <a:t>Mota</a:t>
            </a:r>
            <a:r>
              <a:rPr lang="en-GB" sz="900" i="1" dirty="0"/>
              <a:t>, T. S. &amp; </a:t>
            </a:r>
            <a:r>
              <a:rPr lang="en-GB" sz="900" i="1" dirty="0" err="1"/>
              <a:t>Wołkowicz</a:t>
            </a:r>
            <a:r>
              <a:rPr lang="en-GB" sz="900" i="1" dirty="0"/>
              <a:t>, S. (eds) 2017. History of Geoscience: Celebrating 50 Years of INHIGEO. Geological Society, London, Special Publications, 442, 127–140. </a:t>
            </a:r>
            <a:r>
              <a:rPr lang="en-GB" sz="900" i="1" u="sng" dirty="0">
                <a:hlinkClick r:id="rId15"/>
              </a:rPr>
              <a:t>doi 10.1144/SP442.35</a:t>
            </a:r>
            <a:endParaRPr lang="en-GB" sz="900" i="1" dirty="0"/>
          </a:p>
          <a:p>
            <a:pPr marL="342900" lvl="0" indent="-342900">
              <a:buFont typeface="+mj-lt"/>
              <a:buAutoNum type="arabicPeriod"/>
            </a:pPr>
            <a:r>
              <a:rPr lang="en-GB" sz="900" i="1" dirty="0"/>
              <a:t>Sapper, K. (1927) </a:t>
            </a:r>
            <a:r>
              <a:rPr lang="en-GB" sz="900" i="1" dirty="0" err="1"/>
              <a:t>Vulkankunde</a:t>
            </a:r>
            <a:r>
              <a:rPr lang="en-GB" sz="900" i="1" dirty="0"/>
              <a:t>, </a:t>
            </a:r>
            <a:r>
              <a:rPr lang="en-GB" sz="900" i="1" dirty="0" err="1"/>
              <a:t>Engelhorn</a:t>
            </a:r>
            <a:r>
              <a:rPr lang="en-GB" sz="900" i="1" dirty="0"/>
              <a:t> Verlag, Stuttgart.</a:t>
            </a:r>
          </a:p>
          <a:p>
            <a:pPr marL="342900" lvl="0" indent="-342900">
              <a:buFont typeface="+mj-lt"/>
              <a:buAutoNum type="arabicPeriod"/>
            </a:pPr>
            <a:r>
              <a:rPr lang="en-GB" sz="900" i="1" dirty="0"/>
              <a:t>Newhall, C. G., &amp; Self, S. (1982). The volcanic explosivity index (VEI) an estimate of explosive magnitude for historical volcanism. Journal of Geophysical Research: Oceans, 87(C2), 1231–1238. </a:t>
            </a:r>
            <a:r>
              <a:rPr lang="en-GB" sz="900" i="1" u="sng" dirty="0">
                <a:hlinkClick r:id="rId16"/>
              </a:rPr>
              <a:t>doi 10.1029/JC087iC02p01231</a:t>
            </a:r>
            <a:r>
              <a:rPr lang="en-GB" sz="900" i="1" dirty="0"/>
              <a:t> </a:t>
            </a:r>
          </a:p>
          <a:p>
            <a:pPr marL="342900" lvl="0" indent="-342900">
              <a:buFont typeface="+mj-lt"/>
              <a:buAutoNum type="arabicPeriod"/>
            </a:pPr>
            <a:r>
              <a:rPr lang="en-GB" sz="900" i="1" dirty="0"/>
              <a:t>Lamb, H. H. (1970) Volcanic dust in the atmosphere; with a chronology and assessment of its </a:t>
            </a:r>
            <a:r>
              <a:rPr lang="en-GB" sz="900" i="1" dirty="0" err="1"/>
              <a:t>meterological</a:t>
            </a:r>
            <a:r>
              <a:rPr lang="en-GB" sz="900" i="1" dirty="0"/>
              <a:t> significance, Phil. Trans. R. Soc. London, 266:425–533.</a:t>
            </a:r>
          </a:p>
          <a:p>
            <a:pPr marL="342900" lvl="0" indent="-342900">
              <a:buFont typeface="+mj-lt"/>
              <a:buAutoNum type="arabicPeriod"/>
            </a:pPr>
            <a:r>
              <a:rPr lang="en-GB" sz="900" i="1" dirty="0" err="1"/>
              <a:t>Gibbings</a:t>
            </a:r>
            <a:r>
              <a:rPr lang="en-GB" sz="900" i="1" dirty="0"/>
              <a:t>, J (2020) “Their debts follow them into the afterlife”: German settlers, ethnographic knowledge, and the forging of coffee capitalism in nineteenth-century Guatemala, Comparative Studies in Society and History, 62(2):389–420. </a:t>
            </a:r>
            <a:r>
              <a:rPr lang="en-GB" sz="900" i="1" u="sng" dirty="0">
                <a:hlinkClick r:id="rId17"/>
              </a:rPr>
              <a:t>doi 10.1017/S0010417520000092</a:t>
            </a:r>
            <a:r>
              <a:rPr lang="en-GB" sz="900" i="1" dirty="0"/>
              <a:t> </a:t>
            </a:r>
          </a:p>
          <a:p>
            <a:pPr marL="342900" lvl="0" indent="-342900">
              <a:buFont typeface="+mj-lt"/>
              <a:buAutoNum type="arabicPeriod"/>
            </a:pPr>
            <a:r>
              <a:rPr lang="en-GB" sz="900" i="1" dirty="0" err="1"/>
              <a:t>Kophamel</a:t>
            </a:r>
            <a:r>
              <a:rPr lang="en-GB" sz="900" i="1" dirty="0"/>
              <a:t>, W. (2020). Race and soil. Geography, ethnology, and Nazism. </a:t>
            </a:r>
            <a:r>
              <a:rPr lang="en-GB" sz="900" i="1" dirty="0" err="1"/>
              <a:t>Mètode</a:t>
            </a:r>
            <a:r>
              <a:rPr lang="en-GB" sz="900" i="1" dirty="0"/>
              <a:t> Science Studies Journal, 10. DOI: </a:t>
            </a:r>
            <a:r>
              <a:rPr lang="en-GB" sz="900" i="1" u="sng" dirty="0">
                <a:hlinkClick r:id="rId18"/>
              </a:rPr>
              <a:t>10.7203/metode.10.13560</a:t>
            </a:r>
            <a:r>
              <a:rPr lang="en-GB" sz="900" i="1" dirty="0"/>
              <a:t> </a:t>
            </a:r>
          </a:p>
        </p:txBody>
      </p:sp>
    </p:spTree>
    <p:extLst>
      <p:ext uri="{BB962C8B-B14F-4D97-AF65-F5344CB8AC3E}">
        <p14:creationId xmlns:p14="http://schemas.microsoft.com/office/powerpoint/2010/main" val="171440014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11928</TotalTime>
  <Words>1519</Words>
  <Application>Microsoft Macintosh PowerPoint</Application>
  <PresentationFormat>On-screen Show (16:9)</PresentationFormat>
  <Paragraphs>86</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Helvetica</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Hughes, Ery C. (Ery)</cp:lastModifiedBy>
  <cp:revision>31</cp:revision>
  <dcterms:modified xsi:type="dcterms:W3CDTF">2021-08-15T06:44:24Z</dcterms:modified>
</cp:coreProperties>
</file>